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4.xml" ContentType="application/vnd.openxmlformats-officedocument.presentationml.comments+xml"/>
  <Override PartName="/ppt/notesSlides/notesSlide37.xml" ContentType="application/vnd.openxmlformats-officedocument.presentationml.notesSlide+xml"/>
  <Override PartName="/ppt/comments/comment5.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12" r:id="rId1"/>
  </p:sldMasterIdLst>
  <p:notesMasterIdLst>
    <p:notesMasterId r:id="rId55"/>
  </p:notesMasterIdLst>
  <p:sldIdLst>
    <p:sldId id="291" r:id="rId2"/>
    <p:sldId id="366" r:id="rId3"/>
    <p:sldId id="334" r:id="rId4"/>
    <p:sldId id="335" r:id="rId5"/>
    <p:sldId id="327" r:id="rId6"/>
    <p:sldId id="328" r:id="rId7"/>
    <p:sldId id="332" r:id="rId8"/>
    <p:sldId id="339" r:id="rId9"/>
    <p:sldId id="333" r:id="rId10"/>
    <p:sldId id="367" r:id="rId11"/>
    <p:sldId id="357" r:id="rId12"/>
    <p:sldId id="282" r:id="rId13"/>
    <p:sldId id="273" r:id="rId14"/>
    <p:sldId id="348" r:id="rId15"/>
    <p:sldId id="337" r:id="rId16"/>
    <p:sldId id="341" r:id="rId17"/>
    <p:sldId id="271" r:id="rId18"/>
    <p:sldId id="265" r:id="rId19"/>
    <p:sldId id="295" r:id="rId20"/>
    <p:sldId id="349" r:id="rId21"/>
    <p:sldId id="350" r:id="rId22"/>
    <p:sldId id="351" r:id="rId23"/>
    <p:sldId id="352" r:id="rId24"/>
    <p:sldId id="353" r:id="rId25"/>
    <p:sldId id="299" r:id="rId26"/>
    <p:sldId id="306" r:id="rId27"/>
    <p:sldId id="345" r:id="rId28"/>
    <p:sldId id="368" r:id="rId29"/>
    <p:sldId id="369" r:id="rId30"/>
    <p:sldId id="370" r:id="rId31"/>
    <p:sldId id="371" r:id="rId32"/>
    <p:sldId id="372" r:id="rId33"/>
    <p:sldId id="373" r:id="rId34"/>
    <p:sldId id="362" r:id="rId35"/>
    <p:sldId id="293" r:id="rId36"/>
    <p:sldId id="359" r:id="rId37"/>
    <p:sldId id="361" r:id="rId38"/>
    <p:sldId id="360" r:id="rId39"/>
    <p:sldId id="303" r:id="rId40"/>
    <p:sldId id="363" r:id="rId41"/>
    <p:sldId id="364" r:id="rId42"/>
    <p:sldId id="354" r:id="rId43"/>
    <p:sldId id="322" r:id="rId44"/>
    <p:sldId id="324" r:id="rId45"/>
    <p:sldId id="290" r:id="rId46"/>
    <p:sldId id="313" r:id="rId47"/>
    <p:sldId id="311" r:id="rId48"/>
    <p:sldId id="312" r:id="rId49"/>
    <p:sldId id="365" r:id="rId50"/>
    <p:sldId id="319" r:id="rId51"/>
    <p:sldId id="310" r:id="rId52"/>
    <p:sldId id="374" r:id="rId53"/>
    <p:sldId id="347" r:id="rId54"/>
  </p:sldIdLst>
  <p:sldSz cx="9144000" cy="6858000" type="screen4x3"/>
  <p:notesSz cx="6858000" cy="9144000"/>
  <p:custDataLst>
    <p:tags r:id="rId56"/>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Zigarmi" initials="PZ" lastIdx="99"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D43C"/>
    <a:srgbClr val="FFEC11"/>
    <a:srgbClr val="86B845"/>
    <a:srgbClr val="E58955"/>
    <a:srgbClr val="77A464"/>
    <a:srgbClr val="8704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30" y="58"/>
      </p:cViewPr>
      <p:guideLst>
        <p:guide orient="horz"/>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1" d="100"/>
          <a:sy n="111" d="100"/>
        </p:scale>
        <p:origin x="-31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10-06T13:31:57.872" idx="35">
    <p:pos x="-2782" y="-162"/>
    <p:text>White background seems so stark to me. What about very, very pale green? </p:text>
  </p:cm>
  <p:cm authorId="0" dt="2013-10-08T08:41:24.959" idx="84">
    <p:pos x="-1883" y="1334"/>
    <p:text>How hard is it to take off 1 to 5 numbers?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10-08T08:31:46.516" idx="75">
    <p:pos x="6979" y="1918"/>
    <p:text>Possible to increase font size?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10-06T14:41:56.733" idx="68">
    <p:pos x="-996" y="3860"/>
    <p:text>Lose white pause between two parts of Matching</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3-10-06T14:32:36.677" idx="95">
    <p:pos x="7855" y="1671"/>
    <p:text>We can leave it this way if you run out of time, but I'd like to see a pie graph option.</p:text>
  </p:cm>
  <p:cm authorId="0" dt="2013-10-08T08:38:29.140" idx="96">
    <p:pos x="7144" y="2740"/>
    <p:text>This doesn't work</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3-10-06T14:33:21.543" idx="57">
    <p:pos x="-1459" y="-1344"/>
    <p:text>These development level boxes are way too big!</p:text>
  </p:cm>
  <p:cm authorId="0" dt="2013-10-08T08:49:44.493" idx="90">
    <p:pos x="5392" y="-903"/>
    <p:text>percentages need to be a build from D1 to D4</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cs typeface="Arial" pitchFamily="34" charset="0"/>
              </a:defRPr>
            </a:lvl1pPr>
          </a:lstStyle>
          <a:p>
            <a:r>
              <a:rPr lang="en-US" altLang="en-US"/>
              <a:t>SLII</a:t>
            </a:r>
            <a:r>
              <a:rPr lang="en-US" altLang="en-US" baseline="30000"/>
              <a:t>®</a:t>
            </a:r>
            <a:r>
              <a:rPr lang="en-US" altLang="en-US"/>
              <a:t> Executive Overview</a:t>
            </a:r>
          </a:p>
        </p:txBody>
      </p:sp>
      <p:sp>
        <p:nvSpPr>
          <p:cNvPr id="3" name="Date Placeholder 2"/>
          <p:cNvSpPr>
            <a:spLocks noGrp="1"/>
          </p:cNvSpPr>
          <p:nvPr>
            <p:ph type="dt" idx="1"/>
          </p:nvPr>
        </p:nvSpPr>
        <p:spPr>
          <a:xfrm>
            <a:off x="3886200"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a:ea typeface="ＭＳ Ｐゴシック" charset="0"/>
                <a:cs typeface="Arial"/>
              </a:defRPr>
            </a:lvl1pPr>
          </a:lstStyle>
          <a:p>
            <a:pPr>
              <a:defRPr/>
            </a:pPr>
            <a:r>
              <a:rPr lang="en-US"/>
              <a:t>Leader Notes</a:t>
            </a:r>
          </a:p>
        </p:txBody>
      </p:sp>
      <p:sp>
        <p:nvSpPr>
          <p:cNvPr id="4" name="Slide Image Placeholder 3"/>
          <p:cNvSpPr>
            <a:spLocks noGrp="1" noRot="1" noChangeAspect="1"/>
          </p:cNvSpPr>
          <p:nvPr>
            <p:ph type="sldImg" idx="2"/>
          </p:nvPr>
        </p:nvSpPr>
        <p:spPr>
          <a:xfrm>
            <a:off x="1371600" y="685800"/>
            <a:ext cx="4267200" cy="32004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114800"/>
            <a:ext cx="5486400" cy="43434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5715000" cy="457200"/>
          </a:xfrm>
          <a:prstGeom prst="rect">
            <a:avLst/>
          </a:prstGeom>
        </p:spPr>
        <p:txBody>
          <a:bodyPr vert="horz" wrap="square" lIns="91440" tIns="45720" rIns="91440" bIns="45720" numCol="1" anchor="b" anchorCtr="0" compatLnSpc="1">
            <a:prstTxWarp prst="textNoShape">
              <a:avLst/>
            </a:prstTxWarp>
          </a:bodyPr>
          <a:lstStyle>
            <a:lvl1pPr>
              <a:defRPr sz="800">
                <a:cs typeface="Arial" pitchFamily="34" charset="0"/>
              </a:defRPr>
            </a:lvl1pPr>
          </a:lstStyle>
          <a:p>
            <a:r>
              <a:rPr lang="en-US" altLang="en-US"/>
              <a:t>© 2013 The Ken Blanchard Companies. All rights reserved.• Item # EL1040 • V110113</a:t>
            </a:r>
          </a:p>
          <a:p>
            <a:endParaRPr lang="en-US" altLang="en-US"/>
          </a:p>
        </p:txBody>
      </p:sp>
      <p:sp>
        <p:nvSpPr>
          <p:cNvPr id="7" name="Slide Number Placeholder 6"/>
          <p:cNvSpPr>
            <a:spLocks noGrp="1"/>
          </p:cNvSpPr>
          <p:nvPr>
            <p:ph type="sldNum" sz="quarter" idx="5"/>
          </p:nvPr>
        </p:nvSpPr>
        <p:spPr>
          <a:xfrm>
            <a:off x="6249988" y="8685213"/>
            <a:ext cx="608012" cy="457200"/>
          </a:xfrm>
          <a:prstGeom prst="rect">
            <a:avLst/>
          </a:prstGeom>
        </p:spPr>
        <p:txBody>
          <a:bodyPr vert="horz" wrap="square" lIns="91440" tIns="45720" rIns="91440" bIns="45720" numCol="1" anchor="ctr" anchorCtr="0" compatLnSpc="1">
            <a:prstTxWarp prst="textNoShape">
              <a:avLst/>
            </a:prstTxWarp>
          </a:bodyPr>
          <a:lstStyle>
            <a:lvl1pPr algn="r">
              <a:defRPr sz="1000" b="1">
                <a:cs typeface="Arial" pitchFamily="34" charset="0"/>
              </a:defRPr>
            </a:lvl1pPr>
          </a:lstStyle>
          <a:p>
            <a:fld id="{45DFD88D-A66D-418E-9079-8C71103EFABD}" type="slidenum">
              <a:rPr lang="en-US" altLang="en-US"/>
              <a:pPr/>
              <a:t>‹#›</a:t>
            </a:fld>
            <a:endParaRPr lang="en-US" altLang="en-US"/>
          </a:p>
        </p:txBody>
      </p:sp>
    </p:spTree>
    <p:extLst>
      <p:ext uri="{BB962C8B-B14F-4D97-AF65-F5344CB8AC3E}">
        <p14:creationId xmlns:p14="http://schemas.microsoft.com/office/powerpoint/2010/main" val="42566506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rtl="0" eaLnBrk="0" fontAlgn="base" hangingPunct="0">
      <a:spcBef>
        <a:spcPct val="30000"/>
      </a:spcBef>
      <a:spcAft>
        <a:spcPct val="0"/>
      </a:spcAft>
      <a:defRPr sz="1200" kern="1200">
        <a:solidFill>
          <a:schemeClr val="tx1"/>
        </a:solidFill>
        <a:latin typeface="Arial"/>
        <a:ea typeface="ＭＳ Ｐゴシック" charset="-128"/>
        <a:cs typeface="Arial"/>
      </a:defRPr>
    </a:lvl2pPr>
    <a:lvl3pPr marL="914400" algn="l" rtl="0" eaLnBrk="0" fontAlgn="base" hangingPunct="0">
      <a:spcBef>
        <a:spcPct val="30000"/>
      </a:spcBef>
      <a:spcAft>
        <a:spcPct val="0"/>
      </a:spcAft>
      <a:defRPr sz="1200" kern="1200">
        <a:solidFill>
          <a:schemeClr val="tx1"/>
        </a:solidFill>
        <a:latin typeface="Arial"/>
        <a:ea typeface="ＭＳ Ｐゴシック" charset="-128"/>
        <a:cs typeface="Arial"/>
      </a:defRPr>
    </a:lvl3pPr>
    <a:lvl4pPr marL="1371600" algn="l" rtl="0" eaLnBrk="0" fontAlgn="base" hangingPunct="0">
      <a:spcBef>
        <a:spcPct val="30000"/>
      </a:spcBef>
      <a:spcAft>
        <a:spcPct val="0"/>
      </a:spcAft>
      <a:defRPr sz="1200" kern="1200">
        <a:solidFill>
          <a:schemeClr val="tx1"/>
        </a:solidFill>
        <a:latin typeface="Arial"/>
        <a:ea typeface="ＭＳ Ｐゴシック" charset="-128"/>
        <a:cs typeface="Arial"/>
      </a:defRPr>
    </a:lvl4pPr>
    <a:lvl5pPr marL="1828800" algn="l" rtl="0" eaLnBrk="0" fontAlgn="base" hangingPunct="0">
      <a:spcBef>
        <a:spcPct val="30000"/>
      </a:spcBef>
      <a:spcAft>
        <a:spcPct val="0"/>
      </a:spcAft>
      <a:defRPr sz="1200" kern="1200">
        <a:solidFill>
          <a:schemeClr val="tx1"/>
        </a:solidFill>
        <a:latin typeface="Arial"/>
        <a:ea typeface="ＭＳ Ｐゴシック" charset="-128"/>
        <a:cs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Welcome to the Executive Overview of the SLII Experience. </a:t>
            </a: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Introduce yourself. </a:t>
            </a:r>
          </a:p>
        </p:txBody>
      </p:sp>
      <p:sp>
        <p:nvSpPr>
          <p:cNvPr id="4098" name="Slide Image Placeholder 6"/>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410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410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D191CC7-8DDF-4BFA-88DF-8BF069A71C53}" type="slidenum">
              <a:rPr lang="en-US" altLang="en-US" sz="1000"/>
              <a:pPr eaLnBrk="1" hangingPunct="1"/>
              <a:t>1</a:t>
            </a:fld>
            <a:endParaRPr lang="en-US" altLang="en-US" sz="1000"/>
          </a:p>
        </p:txBody>
      </p:sp>
      <p:sp>
        <p:nvSpPr>
          <p:cNvPr id="410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4183812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When asked, employees also told us about the five things that leaders fail to do. (Share stats.)</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Situational Leadership</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 II helps leaders develop others</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competence and commitment by providing the right leadership style—personalized to the person and the task at the right time. It teaches them how to set goals, involve, support, and provide feedback.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And the payback is …</a:t>
            </a:r>
          </a:p>
        </p:txBody>
      </p:sp>
      <p:sp>
        <p:nvSpPr>
          <p:cNvPr id="16386"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638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638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DCF5104-2F0F-44F6-B028-2CF10AB0080F}" type="slidenum">
              <a:rPr lang="en-US" altLang="en-US" sz="1000"/>
              <a:pPr eaLnBrk="1" hangingPunct="1"/>
              <a:t>10</a:t>
            </a:fld>
            <a:endParaRPr lang="en-US" altLang="en-US" sz="1000"/>
          </a:p>
        </p:txBody>
      </p:sp>
      <p:sp>
        <p:nvSpPr>
          <p:cNvPr id="1639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4290165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smtClean="0">
                <a:latin typeface="Arial" pitchFamily="34" charset="0"/>
                <a:ea typeface="ＭＳ Ｐゴシック" pitchFamily="34" charset="-128"/>
              </a:rPr>
              <a:t>SLII is the most widely used leadership development model in the world today. </a:t>
            </a:r>
          </a:p>
          <a:p>
            <a:pPr>
              <a:lnSpc>
                <a:spcPct val="90000"/>
              </a:lnSpc>
            </a:pPr>
            <a:endParaRPr lang="en-US" altLang="en-US" smtClean="0">
              <a:latin typeface="Arial" pitchFamily="34" charset="0"/>
              <a:ea typeface="ＭＳ Ｐゴシック" pitchFamily="34" charset="-128"/>
            </a:endParaRPr>
          </a:p>
          <a:p>
            <a:pPr>
              <a:lnSpc>
                <a:spcPct val="90000"/>
              </a:lnSpc>
            </a:pPr>
            <a:r>
              <a:rPr lang="en-US" altLang="en-US" smtClean="0">
                <a:latin typeface="Arial" pitchFamily="34" charset="0"/>
                <a:ea typeface="ＭＳ Ｐゴシック" pitchFamily="34" charset="-128"/>
              </a:rPr>
              <a:t>Some of the best organizations in the world rely on Situational Leadership</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 II because it works! (List relevant clients.)</a:t>
            </a:r>
          </a:p>
          <a:p>
            <a:pPr>
              <a:lnSpc>
                <a:spcPct val="90000"/>
              </a:lnSpc>
            </a:pPr>
            <a:endParaRPr lang="en-US" altLang="en-US" smtClean="0">
              <a:latin typeface="Arial" pitchFamily="34" charset="0"/>
              <a:ea typeface="ＭＳ Ｐゴシック" pitchFamily="34" charset="-128"/>
            </a:endParaRPr>
          </a:p>
          <a:p>
            <a:pPr>
              <a:lnSpc>
                <a:spcPct val="90000"/>
              </a:lnSpc>
            </a:pPr>
            <a:r>
              <a:rPr lang="en-US" altLang="en-US" smtClean="0">
                <a:latin typeface="Arial" pitchFamily="34" charset="0"/>
                <a:ea typeface="ＭＳ Ｐゴシック" pitchFamily="34" charset="-128"/>
              </a:rPr>
              <a:t>This executive overview is a preview of our newest rerelease of our flagship leadership development program, Situational Leadership</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 II, the SLII Experience. </a:t>
            </a:r>
          </a:p>
          <a:p>
            <a:pPr>
              <a:lnSpc>
                <a:spcPct val="90000"/>
              </a:lnSpc>
            </a:pPr>
            <a:endParaRPr lang="en-US" altLang="en-US" smtClean="0">
              <a:latin typeface="Arial" pitchFamily="34" charset="0"/>
              <a:ea typeface="ＭＳ Ｐゴシック" pitchFamily="34" charset="-128"/>
            </a:endParaRPr>
          </a:p>
          <a:p>
            <a:pPr>
              <a:lnSpc>
                <a:spcPct val="90000"/>
              </a:lnSpc>
            </a:pPr>
            <a:r>
              <a:rPr lang="en-US" altLang="en-US" smtClean="0">
                <a:latin typeface="Arial" pitchFamily="34" charset="0"/>
                <a:ea typeface="ＭＳ Ｐゴシック" pitchFamily="34" charset="-128"/>
              </a:rPr>
              <a:t>We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re calling it the SLII Experience to emphasize that learning is not a one-time event, but an </a:t>
            </a:r>
            <a:r>
              <a:rPr lang="en-US" altLang="ja-JP" i="1" smtClean="0">
                <a:latin typeface="Arial" pitchFamily="34" charset="0"/>
                <a:ea typeface="ＭＳ Ｐゴシック" pitchFamily="34" charset="-128"/>
              </a:rPr>
              <a:t>experience</a:t>
            </a:r>
            <a:r>
              <a:rPr lang="en-US" altLang="ja-JP" smtClean="0">
                <a:latin typeface="Arial" pitchFamily="34" charset="0"/>
                <a:ea typeface="ＭＳ Ｐゴシック" pitchFamily="34" charset="-128"/>
              </a:rPr>
              <a:t> that happens over time. This is a game-changing way to teach SLII, leveraging all of the theory and design that has made SLII the most-taught leadership model in the world for more than 30 years. </a:t>
            </a:r>
          </a:p>
          <a:p>
            <a:pPr>
              <a:lnSpc>
                <a:spcPct val="90000"/>
              </a:lnSpc>
            </a:pPr>
            <a:endParaRPr lang="en-US" altLang="en-US" smtClean="0">
              <a:latin typeface="Arial" pitchFamily="34" charset="0"/>
              <a:ea typeface="ＭＳ Ｐゴシック" pitchFamily="34" charset="-128"/>
            </a:endParaRPr>
          </a:p>
          <a:p>
            <a:pPr>
              <a:lnSpc>
                <a:spcPct val="90000"/>
              </a:lnSpc>
            </a:pPr>
            <a:r>
              <a:rPr lang="en-US" altLang="en-US" smtClean="0">
                <a:latin typeface="Arial" pitchFamily="34" charset="0"/>
                <a:ea typeface="ＭＳ Ｐゴシック" pitchFamily="34" charset="-128"/>
              </a:rPr>
              <a:t>The SLII Experience uses engaging, innovative learning techniques that immerse learners in SLII quickly, deeply, and effectively. It i</a:t>
            </a:r>
            <a:r>
              <a:rPr lang="en-US" altLang="ja-JP" smtClean="0">
                <a:latin typeface="Arial" pitchFamily="34" charset="0"/>
                <a:ea typeface="ＭＳ Ｐゴシック" pitchFamily="34" charset="-128"/>
              </a:rPr>
              <a:t>s the same proven content and concepts you already know, completely reimagined in the SLII Experience.</a:t>
            </a:r>
          </a:p>
          <a:p>
            <a:pPr>
              <a:lnSpc>
                <a:spcPct val="90000"/>
              </a:lnSpc>
            </a:pPr>
            <a:endParaRPr lang="en-US" altLang="ja-JP" smtClean="0">
              <a:latin typeface="Arial" pitchFamily="34" charset="0"/>
              <a:ea typeface="ＭＳ Ｐゴシック" pitchFamily="34" charset="-128"/>
            </a:endParaRPr>
          </a:p>
          <a:p>
            <a:pPr>
              <a:lnSpc>
                <a:spcPct val="90000"/>
              </a:lnSpc>
            </a:pPr>
            <a:r>
              <a:rPr lang="en-US" altLang="ja-JP" smtClean="0">
                <a:latin typeface="Arial" pitchFamily="34" charset="0"/>
                <a:ea typeface="ＭＳ Ｐゴシック" pitchFamily="34" charset="-128"/>
              </a:rPr>
              <a:t>So what are your organization’s needs?</a:t>
            </a:r>
          </a:p>
        </p:txBody>
      </p:sp>
      <p:sp>
        <p:nvSpPr>
          <p:cNvPr id="2048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2048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20485" name="Slide Number Placeholder 6"/>
          <p:cNvSpPr txBox="1">
            <a:spLocks/>
          </p:cNvSpPr>
          <p:nvPr/>
        </p:nvSpPr>
        <p:spPr bwMode="auto">
          <a:xfrm>
            <a:off x="5943600" y="8685213"/>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9C6E6F14-3658-4970-BEA6-C30357990A73}" type="slidenum">
              <a:rPr lang="en-US" altLang="en-US" sz="1000" b="1">
                <a:cs typeface="Arial" pitchFamily="34" charset="0"/>
              </a:rPr>
              <a:pPr algn="r" eaLnBrk="1" hangingPunct="1"/>
              <a:t>11</a:t>
            </a:fld>
            <a:endParaRPr lang="en-US" altLang="en-US" sz="1000" b="1">
              <a:cs typeface="Arial" pitchFamily="34" charset="0"/>
            </a:endParaRPr>
          </a:p>
        </p:txBody>
      </p:sp>
      <p:sp>
        <p:nvSpPr>
          <p:cNvPr id="2048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68222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Let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talk a little about your needs and how Situational Leadership</a:t>
            </a:r>
            <a:r>
              <a:rPr lang="en-US" altLang="ja-JP" baseline="30000" smtClean="0">
                <a:latin typeface="Arial" pitchFamily="34" charset="0"/>
                <a:ea typeface="ＭＳ Ｐゴシック" pitchFamily="34" charset="-128"/>
              </a:rPr>
              <a:t>®</a:t>
            </a:r>
            <a:r>
              <a:rPr lang="en-US" altLang="ja-JP" smtClean="0">
                <a:latin typeface="Arial" pitchFamily="34" charset="0"/>
                <a:ea typeface="ＭＳ Ｐゴシック" pitchFamily="34" charset="-128"/>
              </a:rPr>
              <a:t> II can help you address them.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Of course all of your needs involve people. People who can excel or undermine. People who give discretionary effort or who do the minimum. People who stay and continue to contribute or who leave. People who endorse the organization to others or who don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 speak positively about where they work. People who are good corporate citizens or who aren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The research we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ve done at Blanchard proves that SLII significantly impacts employee retention, employee engagement, customer satisfaction, growth in terms of revenue and margin, promotability, bench strength, and leadership skills. It helps leaders and their team members make significant contributions to the bottom line through their creativity and competence.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We have the impact studies to show the results companies have been able to claim as a result of SLII training.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Let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look a little more closely at the competencies leaders will develop through the SLII Experience. </a:t>
            </a:r>
            <a:endParaRPr lang="en-US" altLang="en-US" smtClean="0">
              <a:latin typeface="Arial" pitchFamily="34" charset="0"/>
              <a:ea typeface="ＭＳ Ｐゴシック" pitchFamily="34" charset="-128"/>
            </a:endParaRPr>
          </a:p>
        </p:txBody>
      </p:sp>
      <p:sp>
        <p:nvSpPr>
          <p:cNvPr id="22530"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2253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2253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5AF349A-FE0B-4396-BD9F-9EFF3952035D}" type="slidenum">
              <a:rPr lang="en-US" altLang="en-US" sz="1000"/>
              <a:pPr eaLnBrk="1" hangingPunct="1"/>
              <a:t>12</a:t>
            </a:fld>
            <a:endParaRPr lang="en-US" altLang="en-US" sz="1000"/>
          </a:p>
        </p:txBody>
      </p:sp>
      <p:sp>
        <p:nvSpPr>
          <p:cNvPr id="2253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0874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How would mastering these competencies impact your talent strategy? </a:t>
            </a:r>
          </a:p>
          <a:p>
            <a:endParaRPr lang="en-US" altLang="en-US" smtClean="0">
              <a:latin typeface="Arial" pitchFamily="34" charset="0"/>
              <a:ea typeface="ＭＳ Ｐゴシック" pitchFamily="34" charset="-128"/>
            </a:endParaRPr>
          </a:p>
        </p:txBody>
      </p:sp>
      <p:sp>
        <p:nvSpPr>
          <p:cNvPr id="24578"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2458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2458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E893AAA-1DEA-47DE-B4E5-8810921A2BC4}" type="slidenum">
              <a:rPr lang="en-US" altLang="en-US" sz="1000"/>
              <a:pPr eaLnBrk="1" hangingPunct="1"/>
              <a:t>13</a:t>
            </a:fld>
            <a:endParaRPr lang="en-US" altLang="en-US" sz="1000"/>
          </a:p>
        </p:txBody>
      </p:sp>
      <p:sp>
        <p:nvSpPr>
          <p:cNvPr id="2458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909652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How would mastering these competencies impact your talent strategy?—continued</a:t>
            </a:r>
          </a:p>
          <a:p>
            <a:endParaRPr lang="en-US" altLang="en-US" smtClean="0">
              <a:latin typeface="Arial" pitchFamily="34" charset="0"/>
              <a:ea typeface="ＭＳ Ｐゴシック" pitchFamily="34" charset="-128"/>
            </a:endParaRPr>
          </a:p>
        </p:txBody>
      </p:sp>
      <p:sp>
        <p:nvSpPr>
          <p:cNvPr id="26626"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2662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2662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6B402E2-B29C-4AD6-9E08-862BCB44FF30}" type="slidenum">
              <a:rPr lang="en-US" altLang="en-US" sz="1000"/>
              <a:pPr eaLnBrk="1" hangingPunct="1"/>
              <a:t>14</a:t>
            </a:fld>
            <a:endParaRPr lang="en-US" altLang="en-US" sz="1000"/>
          </a:p>
        </p:txBody>
      </p:sp>
      <p:sp>
        <p:nvSpPr>
          <p:cNvPr id="2663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851654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How would mastering these competencies impact your talent strategy?—continued</a:t>
            </a:r>
          </a:p>
          <a:p>
            <a:endParaRPr lang="en-US" altLang="en-US" smtClean="0">
              <a:latin typeface="Arial" pitchFamily="34" charset="0"/>
              <a:ea typeface="ＭＳ Ｐゴシック" pitchFamily="34" charset="-128"/>
            </a:endParaRPr>
          </a:p>
        </p:txBody>
      </p:sp>
      <p:sp>
        <p:nvSpPr>
          <p:cNvPr id="28674"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2867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2867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A2134DD-19F3-414E-8606-8C34EB00929B}" type="slidenum">
              <a:rPr lang="en-US" altLang="en-US" sz="1000"/>
              <a:pPr eaLnBrk="1" hangingPunct="1"/>
              <a:t>15</a:t>
            </a:fld>
            <a:endParaRPr lang="en-US" altLang="en-US" sz="1000"/>
          </a:p>
        </p:txBody>
      </p:sp>
      <p:sp>
        <p:nvSpPr>
          <p:cNvPr id="2867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965859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How would mastering these competencies impact your talent strategy?—continued</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How do we teach these competencies? How do we teach leaders this credible, practical, compelling, and inspiring framework for leading others? </a:t>
            </a:r>
          </a:p>
          <a:p>
            <a:endParaRPr lang="en-US" altLang="en-US"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p:txBody>
      </p:sp>
      <p:sp>
        <p:nvSpPr>
          <p:cNvPr id="32770"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3277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3277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FF893FA-D6A0-486A-A7F2-11F4E5470F27}" type="slidenum">
              <a:rPr lang="en-US" altLang="en-US" sz="1000"/>
              <a:pPr eaLnBrk="1" hangingPunct="1"/>
              <a:t>16</a:t>
            </a:fld>
            <a:endParaRPr lang="en-US" altLang="en-US" sz="1000"/>
          </a:p>
        </p:txBody>
      </p:sp>
      <p:sp>
        <p:nvSpPr>
          <p:cNvPr id="327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39201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The SLII Experience uses a four-phase learning process. (Name the four phases.)</a:t>
            </a:r>
          </a:p>
        </p:txBody>
      </p:sp>
      <p:sp>
        <p:nvSpPr>
          <p:cNvPr id="36866" name="Slide Image Placeholder 4"/>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3686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3686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63C9817-4DC2-43C6-9668-DF63648AEABE}" type="slidenum">
              <a:rPr lang="en-US" altLang="en-US" sz="1000"/>
              <a:pPr eaLnBrk="1" hangingPunct="1"/>
              <a:t>17</a:t>
            </a:fld>
            <a:endParaRPr lang="en-US" altLang="en-US" sz="1000"/>
          </a:p>
        </p:txBody>
      </p:sp>
      <p:sp>
        <p:nvSpPr>
          <p:cNvPr id="3687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413433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The three skills of a Situational Leader are Goal Setting, Diagnosing, and Matching, which drives alignment and ultimately goal accomplishment.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Let me preview what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taught in Goal Setting. </a:t>
            </a:r>
            <a:endParaRPr lang="en-US" altLang="en-US" smtClean="0">
              <a:latin typeface="Arial" pitchFamily="34" charset="0"/>
              <a:ea typeface="ＭＳ Ｐゴシック" pitchFamily="34" charset="-128"/>
            </a:endParaRPr>
          </a:p>
        </p:txBody>
      </p:sp>
      <p:sp>
        <p:nvSpPr>
          <p:cNvPr id="45058"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4506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4506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47510FC-B384-4308-807C-BE049A95A1E9}" type="slidenum">
              <a:rPr lang="en-US" altLang="en-US" sz="1000"/>
              <a:pPr eaLnBrk="1" hangingPunct="1"/>
              <a:t>18</a:t>
            </a:fld>
            <a:endParaRPr lang="en-US" altLang="en-US" sz="1000"/>
          </a:p>
        </p:txBody>
      </p:sp>
      <p:sp>
        <p:nvSpPr>
          <p:cNvPr id="4506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434509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Goal Setting is the first skill of a Situational Leader.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We teach SMART goals, but our approach to SMART is a little different than what you might be used to. </a:t>
            </a:r>
          </a:p>
        </p:txBody>
      </p:sp>
      <p:sp>
        <p:nvSpPr>
          <p:cNvPr id="47106"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4710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4710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6B55C63-168A-4122-9E14-A5FFE4044D7F}" type="slidenum">
              <a:rPr lang="en-US" altLang="en-US" sz="1000"/>
              <a:pPr eaLnBrk="1" hangingPunct="1"/>
              <a:t>19</a:t>
            </a:fld>
            <a:endParaRPr lang="en-US" altLang="en-US" sz="1000"/>
          </a:p>
        </p:txBody>
      </p:sp>
      <p:sp>
        <p:nvSpPr>
          <p:cNvPr id="4711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11472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Welcome to the Executive Overview of the SLII Experience. </a:t>
            </a: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Introduce yourself. </a:t>
            </a:r>
          </a:p>
        </p:txBody>
      </p:sp>
      <p:sp>
        <p:nvSpPr>
          <p:cNvPr id="4098" name="Slide Image Placeholder 6"/>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410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410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D191CC7-8DDF-4BFA-88DF-8BF069A71C53}" type="slidenum">
              <a:rPr lang="en-US" altLang="en-US" sz="1000"/>
              <a:pPr eaLnBrk="1" hangingPunct="1"/>
              <a:t>2</a:t>
            </a:fld>
            <a:endParaRPr lang="en-US" altLang="en-US" sz="1000"/>
          </a:p>
        </p:txBody>
      </p:sp>
      <p:sp>
        <p:nvSpPr>
          <p:cNvPr id="410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521980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4915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4915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4915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8F168CC-531B-48EA-9A5E-2028C0DD3274}" type="slidenum">
              <a:rPr lang="en-US" altLang="en-US" sz="1000"/>
              <a:pPr eaLnBrk="1" hangingPunct="1"/>
              <a:t>20</a:t>
            </a:fld>
            <a:endParaRPr lang="en-US" altLang="en-US" sz="1000"/>
          </a:p>
        </p:txBody>
      </p:sp>
      <p:sp>
        <p:nvSpPr>
          <p:cNvPr id="4915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335513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5120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5120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51205"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13B702D-59E6-4155-B8CE-B6D0B74CB9B9}" type="slidenum">
              <a:rPr lang="en-US" altLang="en-US" sz="1000"/>
              <a:pPr eaLnBrk="1" hangingPunct="1"/>
              <a:t>21</a:t>
            </a:fld>
            <a:endParaRPr lang="en-US" altLang="en-US" sz="1000"/>
          </a:p>
        </p:txBody>
      </p:sp>
      <p:sp>
        <p:nvSpPr>
          <p:cNvPr id="512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269950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5325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5325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5325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A127E8F-26CC-4F1B-8600-996D231C27BF}" type="slidenum">
              <a:rPr lang="en-US" altLang="en-US" sz="1000"/>
              <a:pPr eaLnBrk="1" hangingPunct="1"/>
              <a:t>22</a:t>
            </a:fld>
            <a:endParaRPr lang="en-US" altLang="en-US" sz="1000"/>
          </a:p>
        </p:txBody>
      </p:sp>
      <p:sp>
        <p:nvSpPr>
          <p:cNvPr id="5325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49380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5529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5530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5530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A970A32-EB97-4F6F-AA01-B4D2B7B02476}" type="slidenum">
              <a:rPr lang="en-US" altLang="en-US" sz="1000"/>
              <a:pPr eaLnBrk="1" hangingPunct="1"/>
              <a:t>23</a:t>
            </a:fld>
            <a:endParaRPr lang="en-US" altLang="en-US" sz="1000"/>
          </a:p>
        </p:txBody>
      </p:sp>
      <p:sp>
        <p:nvSpPr>
          <p:cNvPr id="5530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717214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5734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5734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5734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26CD74C-9F60-4A0C-85E7-6964FF409BB7}" type="slidenum">
              <a:rPr lang="en-US" altLang="en-US" sz="1000"/>
              <a:pPr eaLnBrk="1" hangingPunct="1"/>
              <a:t>24</a:t>
            </a:fld>
            <a:endParaRPr lang="en-US" altLang="en-US" sz="1000"/>
          </a:p>
        </p:txBody>
      </p:sp>
      <p:sp>
        <p:nvSpPr>
          <p:cNvPr id="5735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825190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Diagnosing is the second skill of a Situational Leader. </a:t>
            </a:r>
          </a:p>
        </p:txBody>
      </p:sp>
      <p:sp>
        <p:nvSpPr>
          <p:cNvPr id="69634"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6963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6963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F995860-8E21-46CC-826B-0FE8C947C7D7}" type="slidenum">
              <a:rPr lang="en-US" altLang="en-US" sz="1000"/>
              <a:pPr eaLnBrk="1" hangingPunct="1"/>
              <a:t>25</a:t>
            </a:fld>
            <a:endParaRPr lang="en-US" altLang="en-US" sz="1000"/>
          </a:p>
        </p:txBody>
      </p:sp>
      <p:sp>
        <p:nvSpPr>
          <p:cNvPr id="6963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530270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You diagnose competence and commitment.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Let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look at a couple of examples. </a:t>
            </a:r>
            <a:endParaRPr lang="en-US" altLang="en-US" smtClean="0">
              <a:latin typeface="Arial" pitchFamily="34" charset="0"/>
              <a:ea typeface="ＭＳ Ｐゴシック" pitchFamily="34" charset="-128"/>
            </a:endParaRPr>
          </a:p>
        </p:txBody>
      </p:sp>
      <p:sp>
        <p:nvSpPr>
          <p:cNvPr id="71682"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7168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71685"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F62CD3-71B5-43BA-9863-028E4A0C8E22}" type="slidenum">
              <a:rPr lang="en-US" altLang="en-US" sz="1000"/>
              <a:pPr eaLnBrk="1" hangingPunct="1"/>
              <a:t>26</a:t>
            </a:fld>
            <a:endParaRPr lang="en-US" altLang="en-US" sz="1000"/>
          </a:p>
        </p:txBody>
      </p:sp>
      <p:sp>
        <p:nvSpPr>
          <p:cNvPr id="7168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261416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5"/>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7373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7373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7373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2D1E7E8-0238-4E6D-AB0B-741F401A6BEC}" type="slidenum">
              <a:rPr lang="en-US" altLang="en-US" sz="1000"/>
              <a:pPr eaLnBrk="1" hangingPunct="1"/>
              <a:t>27</a:t>
            </a:fld>
            <a:endParaRPr lang="en-US" altLang="en-US" sz="1000"/>
          </a:p>
        </p:txBody>
      </p:sp>
      <p:sp>
        <p:nvSpPr>
          <p:cNvPr id="7373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642106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Let me show you how the SLII Worksheet works. After the SLII Experience, leaders and their team members have access to this worksheet. It</a:t>
            </a:r>
            <a:r>
              <a:rPr lang="en-US" altLang="ja-JP" smtClean="0">
                <a:latin typeface="Arial" pitchFamily="34" charset="0"/>
                <a:ea typeface="ＭＳ Ｐゴシック" pitchFamily="34" charset="-128"/>
              </a:rPr>
              <a:t> is interactive. It can be downloaded, shared, and emailed as often as desired.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Let me show you how a diagnosis is done. </a:t>
            </a:r>
          </a:p>
        </p:txBody>
      </p:sp>
      <p:sp>
        <p:nvSpPr>
          <p:cNvPr id="6144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6144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61445" name="Slide Number Placeholder 6"/>
          <p:cNvSpPr txBox="1">
            <a:spLocks/>
          </p:cNvSpPr>
          <p:nvPr/>
        </p:nvSpPr>
        <p:spPr bwMode="auto">
          <a:xfrm>
            <a:off x="5943600" y="8685213"/>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EE2C49A8-A1E7-4236-B83F-4E8280614D8C}" type="slidenum">
              <a:rPr lang="en-US" altLang="en-US" sz="1000" b="1">
                <a:cs typeface="Arial" pitchFamily="34" charset="0"/>
              </a:rPr>
              <a:pPr algn="r" eaLnBrk="1" hangingPunct="1"/>
              <a:t>34</a:t>
            </a:fld>
            <a:endParaRPr lang="en-US" altLang="en-US" sz="1000" b="1">
              <a:cs typeface="Arial" pitchFamily="34" charset="0"/>
            </a:endParaRPr>
          </a:p>
        </p:txBody>
      </p:sp>
      <p:sp>
        <p:nvSpPr>
          <p:cNvPr id="6144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883406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Once a diagnosis is made, leaders are taught how to address the needs of someone at that level of development. </a:t>
            </a:r>
          </a:p>
        </p:txBody>
      </p:sp>
      <p:sp>
        <p:nvSpPr>
          <p:cNvPr id="63490"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6349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6349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10D644B-7218-42FF-83BC-0FD993200519}" type="slidenum">
              <a:rPr lang="en-US" altLang="en-US" sz="1000"/>
              <a:pPr eaLnBrk="1" hangingPunct="1"/>
              <a:t>35</a:t>
            </a:fld>
            <a:endParaRPr lang="en-US" altLang="en-US" sz="1000"/>
          </a:p>
        </p:txBody>
      </p:sp>
      <p:sp>
        <p:nvSpPr>
          <p:cNvPr id="6349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4249171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Let me talk a little first about our workplaces by sharing the results of some recent Blanchard</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 surveys. </a:t>
            </a:r>
          </a:p>
        </p:txBody>
      </p:sp>
      <p:sp>
        <p:nvSpPr>
          <p:cNvPr id="6146"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614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614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2FDEB3E-7764-4425-9B43-CB23E6662429}" type="slidenum">
              <a:rPr lang="en-US" altLang="en-US" sz="1000"/>
              <a:pPr eaLnBrk="1" hangingPunct="1"/>
              <a:t>3</a:t>
            </a:fld>
            <a:endParaRPr lang="en-US" altLang="en-US" sz="1000"/>
          </a:p>
        </p:txBody>
      </p:sp>
      <p:sp>
        <p:nvSpPr>
          <p:cNvPr id="615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986274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To diagnose, you ask three questions: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What is the goal? </a:t>
            </a:r>
          </a:p>
          <a:p>
            <a:r>
              <a:rPr lang="en-US" altLang="en-US" smtClean="0">
                <a:latin typeface="Arial" pitchFamily="34" charset="0"/>
                <a:ea typeface="ＭＳ Ｐゴシック" pitchFamily="34" charset="-128"/>
              </a:rPr>
              <a:t>What is the person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competence?</a:t>
            </a:r>
          </a:p>
          <a:p>
            <a:r>
              <a:rPr lang="en-US" altLang="ja-JP" smtClean="0">
                <a:latin typeface="Arial" pitchFamily="34" charset="0"/>
                <a:ea typeface="ＭＳ Ｐゴシック" pitchFamily="34" charset="-128"/>
              </a:rPr>
              <a:t>What is the person’s commitment? </a:t>
            </a:r>
            <a:endParaRPr lang="en-US" altLang="en-US" smtClean="0">
              <a:latin typeface="Arial" pitchFamily="34" charset="0"/>
              <a:ea typeface="ＭＳ Ｐゴシック" pitchFamily="34" charset="-128"/>
            </a:endParaRPr>
          </a:p>
        </p:txBody>
      </p:sp>
      <p:sp>
        <p:nvSpPr>
          <p:cNvPr id="7577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7578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75781" name="Slide Number Placeholder 6"/>
          <p:cNvSpPr txBox="1">
            <a:spLocks/>
          </p:cNvSpPr>
          <p:nvPr/>
        </p:nvSpPr>
        <p:spPr bwMode="auto">
          <a:xfrm>
            <a:off x="5943600" y="8685213"/>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0D63EFFE-EE66-4ADF-A0D9-E96CE921DD5F}" type="slidenum">
              <a:rPr lang="en-US" altLang="en-US" sz="1000" b="1">
                <a:cs typeface="Arial" pitchFamily="34" charset="0"/>
              </a:rPr>
              <a:pPr algn="r" eaLnBrk="1" hangingPunct="1"/>
              <a:t>36</a:t>
            </a:fld>
            <a:endParaRPr lang="en-US" altLang="en-US" sz="1000" b="1">
              <a:cs typeface="Arial" pitchFamily="34" charset="0"/>
            </a:endParaRPr>
          </a:p>
        </p:txBody>
      </p:sp>
      <p:sp>
        <p:nvSpPr>
          <p:cNvPr id="7578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491075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To diagnose, you ask three questions: </a:t>
            </a: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What is the goal? </a:t>
            </a:r>
          </a:p>
          <a:p>
            <a:r>
              <a:rPr lang="en-US" altLang="en-US" dirty="0" smtClean="0">
                <a:latin typeface="Arial" pitchFamily="34" charset="0"/>
                <a:ea typeface="ＭＳ Ｐゴシック" pitchFamily="34" charset="-128"/>
              </a:rPr>
              <a:t>What is the person</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competence?</a:t>
            </a:r>
          </a:p>
          <a:p>
            <a:r>
              <a:rPr lang="en-US" altLang="ja-JP" dirty="0" smtClean="0">
                <a:latin typeface="Arial" pitchFamily="34" charset="0"/>
                <a:ea typeface="ＭＳ Ｐゴシック" pitchFamily="34" charset="-128"/>
              </a:rPr>
              <a:t>What is the person’s commitment? </a:t>
            </a:r>
            <a:endParaRPr lang="en-US" altLang="en-US" dirty="0" smtClean="0">
              <a:latin typeface="Arial" pitchFamily="34" charset="0"/>
              <a:ea typeface="ＭＳ Ｐゴシック" pitchFamily="34" charset="-128"/>
            </a:endParaRPr>
          </a:p>
          <a:p>
            <a:endParaRPr lang="en-US" altLang="en-US" dirty="0" smtClean="0">
              <a:latin typeface="Arial" pitchFamily="34" charset="0"/>
              <a:ea typeface="ＭＳ Ｐゴシック" pitchFamily="34" charset="-128"/>
            </a:endParaRPr>
          </a:p>
        </p:txBody>
      </p:sp>
      <p:sp>
        <p:nvSpPr>
          <p:cNvPr id="7782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7782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77829" name="Slide Number Placeholder 6"/>
          <p:cNvSpPr txBox="1">
            <a:spLocks/>
          </p:cNvSpPr>
          <p:nvPr/>
        </p:nvSpPr>
        <p:spPr bwMode="auto">
          <a:xfrm>
            <a:off x="5943600" y="8685213"/>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EDF4BA36-6CB2-447B-91F6-74F1378CCFE0}" type="slidenum">
              <a:rPr lang="en-US" altLang="en-US" sz="1000" b="1">
                <a:cs typeface="Arial" pitchFamily="34" charset="0"/>
              </a:rPr>
              <a:pPr algn="r" eaLnBrk="1" hangingPunct="1"/>
              <a:t>37</a:t>
            </a:fld>
            <a:endParaRPr lang="en-US" altLang="en-US" sz="1000" b="1">
              <a:cs typeface="Arial" pitchFamily="34" charset="0"/>
            </a:endParaRPr>
          </a:p>
        </p:txBody>
      </p:sp>
      <p:sp>
        <p:nvSpPr>
          <p:cNvPr id="7783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1832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Once you diagnose, you need to provide the right amount of direction and support to address the person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needs.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That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the third skill of a Situational Leader.</a:t>
            </a:r>
            <a:endParaRPr lang="en-US" altLang="en-US" smtClean="0">
              <a:latin typeface="Arial" pitchFamily="34" charset="0"/>
              <a:ea typeface="ＭＳ Ｐゴシック" pitchFamily="34" charset="-128"/>
            </a:endParaRPr>
          </a:p>
        </p:txBody>
      </p:sp>
      <p:sp>
        <p:nvSpPr>
          <p:cNvPr id="7987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7987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79877" name="Slide Number Placeholder 6"/>
          <p:cNvSpPr txBox="1">
            <a:spLocks/>
          </p:cNvSpPr>
          <p:nvPr/>
        </p:nvSpPr>
        <p:spPr bwMode="auto">
          <a:xfrm>
            <a:off x="5943600" y="8685213"/>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8D5EB44B-0DC3-4CA0-8A43-B3D8F2A9A44E}" type="slidenum">
              <a:rPr lang="en-US" altLang="en-US" sz="1000" b="1">
                <a:cs typeface="Arial" pitchFamily="34" charset="0"/>
              </a:rPr>
              <a:pPr algn="r" eaLnBrk="1" hangingPunct="1"/>
              <a:t>38</a:t>
            </a:fld>
            <a:endParaRPr lang="en-US" altLang="en-US" sz="1000" b="1">
              <a:cs typeface="Arial" pitchFamily="34" charset="0"/>
            </a:endParaRPr>
          </a:p>
        </p:txBody>
      </p:sp>
      <p:sp>
        <p:nvSpPr>
          <p:cNvPr id="7987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14083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What does a match look like?</a:t>
            </a:r>
          </a:p>
        </p:txBody>
      </p:sp>
      <p:sp>
        <p:nvSpPr>
          <p:cNvPr id="81922"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8192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81925"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DF9461-5342-4AD6-96C4-E5FD5B360E25}" type="slidenum">
              <a:rPr lang="en-US" altLang="en-US" sz="1000"/>
              <a:pPr eaLnBrk="1" hangingPunct="1"/>
              <a:t>39</a:t>
            </a:fld>
            <a:endParaRPr lang="en-US" altLang="en-US" sz="1000"/>
          </a:p>
        </p:txBody>
      </p:sp>
      <p:sp>
        <p:nvSpPr>
          <p:cNvPr id="8192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4214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For people at D1, you want to help them build their competence, so you use Style 1, which is high on direction and low on support.</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For people at D2, you want to help them build their competence and commitment, so you use Style 2, which is high on both direction and support. You want to re-energize and reteach them.</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For people at D3, you want to build their confidence in their competence. They know how to do the goal or task at hand but are insecure and second-guessing themselves. So you use Style 3, which is high on support but low on direction.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With people at D4 you want to use low direction and support, Style 4, so that you value their contribution. </a:t>
            </a:r>
          </a:p>
        </p:txBody>
      </p:sp>
      <p:sp>
        <p:nvSpPr>
          <p:cNvPr id="8397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8397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83973" name="Slide Number Placeholder 6"/>
          <p:cNvSpPr txBox="1">
            <a:spLocks/>
          </p:cNvSpPr>
          <p:nvPr/>
        </p:nvSpPr>
        <p:spPr bwMode="auto">
          <a:xfrm>
            <a:off x="5943600" y="8685213"/>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92B2EDD7-0C9F-4309-B473-8672C423DBF7}" type="slidenum">
              <a:rPr lang="en-US" altLang="en-US" sz="1000" b="1">
                <a:cs typeface="Arial" pitchFamily="34" charset="0"/>
              </a:rPr>
              <a:pPr algn="r" eaLnBrk="1" hangingPunct="1"/>
              <a:t>40</a:t>
            </a:fld>
            <a:endParaRPr lang="en-US" altLang="en-US" sz="1000" b="1">
              <a:cs typeface="Arial" pitchFamily="34" charset="0"/>
            </a:endParaRPr>
          </a:p>
        </p:txBody>
      </p:sp>
      <p:sp>
        <p:nvSpPr>
          <p:cNvPr id="8397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70277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Practice matching.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Ask three questions:</a:t>
            </a:r>
          </a:p>
          <a:p>
            <a:r>
              <a:rPr lang="en-US" altLang="en-US" smtClean="0">
                <a:latin typeface="Arial" pitchFamily="34" charset="0"/>
                <a:ea typeface="ＭＳ Ｐゴシック" pitchFamily="34" charset="-128"/>
              </a:rPr>
              <a:t>What is the goal? </a:t>
            </a:r>
          </a:p>
          <a:p>
            <a:r>
              <a:rPr lang="en-US" altLang="en-US" smtClean="0">
                <a:latin typeface="Arial" pitchFamily="34" charset="0"/>
                <a:ea typeface="ＭＳ Ｐゴシック" pitchFamily="34" charset="-128"/>
              </a:rPr>
              <a:t>What is the person’</a:t>
            </a:r>
            <a:r>
              <a:rPr lang="en-US" altLang="ja-JP" smtClean="0">
                <a:latin typeface="Arial" pitchFamily="34" charset="0"/>
                <a:ea typeface="ＭＳ Ｐゴシック" pitchFamily="34" charset="-128"/>
              </a:rPr>
              <a:t>s competence? </a:t>
            </a:r>
          </a:p>
          <a:p>
            <a:r>
              <a:rPr lang="en-US" altLang="ja-JP" smtClean="0">
                <a:latin typeface="Arial" pitchFamily="34" charset="0"/>
                <a:ea typeface="ＭＳ Ｐゴシック" pitchFamily="34" charset="-128"/>
              </a:rPr>
              <a:t>What is their commitment? </a:t>
            </a:r>
          </a:p>
          <a:p>
            <a:endParaRPr lang="en-US" altLang="ja-JP" smtClean="0">
              <a:latin typeface="Arial" pitchFamily="34" charset="0"/>
              <a:ea typeface="ＭＳ Ｐゴシック" pitchFamily="34" charset="-128"/>
            </a:endParaRPr>
          </a:p>
          <a:p>
            <a:r>
              <a:rPr lang="en-US" altLang="ja-JP" smtClean="0">
                <a:latin typeface="Arial" pitchFamily="34" charset="0"/>
                <a:ea typeface="ＭＳ Ｐゴシック" pitchFamily="34" charset="-128"/>
              </a:rPr>
              <a:t>Then, determine the matching leadership style.</a:t>
            </a: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DD411A3-C00C-4760-BC4B-898B549C1B0C}" type="slidenum">
              <a:rPr lang="en-US" altLang="en-US" sz="1000"/>
              <a:pPr eaLnBrk="1" hangingPunct="1"/>
              <a:t>41</a:t>
            </a:fld>
            <a:endParaRPr lang="en-US" altLang="en-US" sz="1000"/>
          </a:p>
        </p:txBody>
      </p:sp>
      <p:sp>
        <p:nvSpPr>
          <p:cNvPr id="8602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86021"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8602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685573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Why match? Because most leaders are inflexible. </a:t>
            </a:r>
          </a:p>
        </p:txBody>
      </p:sp>
      <p:sp>
        <p:nvSpPr>
          <p:cNvPr id="88066" name="Slide Image Placeholder 6"/>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8806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8806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B32245B-FF33-47DB-A4C2-AD28403D00F0}" type="slidenum">
              <a:rPr lang="en-US" altLang="en-US" sz="1000"/>
              <a:pPr eaLnBrk="1" hangingPunct="1"/>
              <a:t>42</a:t>
            </a:fld>
            <a:endParaRPr lang="en-US" altLang="en-US" sz="1000"/>
          </a:p>
        </p:txBody>
      </p:sp>
      <p:sp>
        <p:nvSpPr>
          <p:cNvPr id="8807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121497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Why match? Because most managers need to be able to work with team members at all four levels of development.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This development level distribution is obviously not ideal, with only 15% of critical tasks being performed at the D4 level.</a:t>
            </a:r>
          </a:p>
          <a:p>
            <a:endParaRPr lang="en-US" altLang="en-US" smtClean="0">
              <a:latin typeface="Arial" pitchFamily="34" charset="0"/>
              <a:ea typeface="ＭＳ Ｐゴシック" pitchFamily="34" charset="-128"/>
            </a:endParaRPr>
          </a:p>
        </p:txBody>
      </p:sp>
      <p:sp>
        <p:nvSpPr>
          <p:cNvPr id="90114"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9011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9011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ADDD39B-28DE-498A-9F0A-20DB43D13F04}" type="slidenum">
              <a:rPr lang="en-US" altLang="en-US" sz="1000"/>
              <a:pPr eaLnBrk="1" hangingPunct="1"/>
              <a:t>43</a:t>
            </a:fld>
            <a:endParaRPr lang="en-US" altLang="en-US" sz="1000"/>
          </a:p>
        </p:txBody>
      </p:sp>
      <p:sp>
        <p:nvSpPr>
          <p:cNvPr id="9011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146610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So what? Why does it matter that 35% of critical tasks are performed at beginner (D1) or learner (D2) levels? People performing at these development levels are returning a negative net return to the bottom line.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Why does it matter that another 50% of critical tasks are performed at Capable, but Cautious, Performer (D3) levels?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People performing at Development Level 3 are returning significantly less net return to the bottom line than a Self-Reliant Achiever (D4) on the same task (exact return depends on the task being performed).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For example, consider the relative economic return of your top salespeople versus your average salespeople; typically, the 80/20 rule applies (i.e., 80% of the economic return is produced by 20% of the people).</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So we can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 just teach your leaders the concepts of SLII, they have to practice with the skills of a Situational Leader so it become second nature. </a:t>
            </a:r>
            <a:endParaRPr lang="en-US" altLang="en-US" smtClean="0">
              <a:latin typeface="Arial" pitchFamily="34" charset="0"/>
              <a:ea typeface="ＭＳ Ｐゴシック" pitchFamily="34" charset="-128"/>
            </a:endParaRPr>
          </a:p>
        </p:txBody>
      </p:sp>
      <p:sp>
        <p:nvSpPr>
          <p:cNvPr id="94210"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9421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9421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7E1EA0F-397C-4C5A-A8B4-2EFC3EE7CC6C}" type="slidenum">
              <a:rPr lang="en-US" altLang="en-US" sz="1000"/>
              <a:pPr eaLnBrk="1" hangingPunct="1"/>
              <a:t>44</a:t>
            </a:fld>
            <a:endParaRPr lang="en-US" altLang="en-US" sz="1000"/>
          </a:p>
        </p:txBody>
      </p:sp>
      <p:sp>
        <p:nvSpPr>
          <p:cNvPr id="9421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111696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a typeface="ＭＳ Ｐゴシック" pitchFamily="34" charset="-128"/>
            </a:endParaRPr>
          </a:p>
        </p:txBody>
      </p:sp>
      <p:sp>
        <p:nvSpPr>
          <p:cNvPr id="9625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9626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9626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B900DF9-E51F-4A15-8669-51E827C59E94}" type="slidenum">
              <a:rPr lang="en-US" altLang="en-US" sz="1000"/>
              <a:pPr eaLnBrk="1" hangingPunct="1"/>
              <a:t>45</a:t>
            </a:fld>
            <a:endParaRPr lang="en-US" altLang="en-US" sz="1000"/>
          </a:p>
        </p:txBody>
      </p:sp>
      <p:sp>
        <p:nvSpPr>
          <p:cNvPr id="9626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979473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We call this workplace the Dysfunctionally Connected Workplace.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People asked us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Why are these statistics important?</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Because connection to the leader drives organizational vitality—growth and profitability.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
            </a:r>
            <a:br>
              <a:rPr lang="en-US" altLang="en-US" smtClean="0">
                <a:latin typeface="Arial" pitchFamily="34" charset="0"/>
                <a:ea typeface="ＭＳ Ｐゴシック" pitchFamily="34" charset="-128"/>
              </a:rPr>
            </a:br>
            <a:r>
              <a:rPr lang="en-US" altLang="en-US" smtClean="0">
                <a:latin typeface="Arial" pitchFamily="34" charset="0"/>
                <a:ea typeface="ＭＳ Ｐゴシック" pitchFamily="34" charset="-128"/>
              </a:rPr>
              <a:t>Let me share some of Blanchard</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research on the Leadership-Profit Chain. </a:t>
            </a:r>
            <a:endParaRPr lang="en-US" altLang="en-US" smtClean="0">
              <a:latin typeface="Arial" pitchFamily="34" charset="0"/>
              <a:ea typeface="ＭＳ Ｐゴシック" pitchFamily="34" charset="-128"/>
            </a:endParaRPr>
          </a:p>
        </p:txBody>
      </p:sp>
      <p:sp>
        <p:nvSpPr>
          <p:cNvPr id="8194"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819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819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4EE291B-6BB6-4C35-9653-455BA79DFB16}" type="slidenum">
              <a:rPr lang="en-US" altLang="en-US" sz="1000"/>
              <a:pPr eaLnBrk="1" hangingPunct="1"/>
              <a:t>4</a:t>
            </a:fld>
            <a:endParaRPr lang="en-US" altLang="en-US" sz="1000"/>
          </a:p>
        </p:txBody>
      </p:sp>
      <p:sp>
        <p:nvSpPr>
          <p:cNvPr id="819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848580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Notes Placeholder 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Ask the questions on the slide.</a:t>
            </a:r>
          </a:p>
        </p:txBody>
      </p:sp>
      <p:sp>
        <p:nvSpPr>
          <p:cNvPr id="100354"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0035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0035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F5C2F3C-7F67-440C-8BF0-4D5493B513A4}" type="slidenum">
              <a:rPr lang="en-US" altLang="en-US" sz="1000"/>
              <a:pPr eaLnBrk="1" hangingPunct="1"/>
              <a:t>46</a:t>
            </a:fld>
            <a:endParaRPr lang="en-US" altLang="en-US" sz="1000"/>
          </a:p>
        </p:txBody>
      </p:sp>
      <p:sp>
        <p:nvSpPr>
          <p:cNvPr id="10035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174522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A leader can either </a:t>
            </a:r>
            <a:r>
              <a:rPr lang="en-US" altLang="en-US" i="1" smtClean="0">
                <a:latin typeface="Arial" pitchFamily="34" charset="0"/>
                <a:ea typeface="ＭＳ Ｐゴシック" pitchFamily="34" charset="-128"/>
              </a:rPr>
              <a:t>match</a:t>
            </a:r>
            <a:r>
              <a:rPr lang="en-US" altLang="en-US" b="1" smtClean="0">
                <a:latin typeface="Arial" pitchFamily="34" charset="0"/>
                <a:ea typeface="ＭＳ Ｐゴシック" pitchFamily="34" charset="-128"/>
              </a:rPr>
              <a:t> </a:t>
            </a:r>
            <a:r>
              <a:rPr lang="en-US" altLang="en-US" smtClean="0">
                <a:latin typeface="Arial" pitchFamily="34" charset="0"/>
                <a:ea typeface="ＭＳ Ｐゴシック" pitchFamily="34" charset="-128"/>
              </a:rPr>
              <a:t>his or her leadership style to the team member</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need(s) for direction or support, building the person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competence and commitment, or the leader can </a:t>
            </a:r>
            <a:r>
              <a:rPr lang="en-US" altLang="ja-JP" i="1" smtClean="0">
                <a:latin typeface="Arial" pitchFamily="34" charset="0"/>
                <a:ea typeface="ＭＳ Ｐゴシック" pitchFamily="34" charset="-128"/>
              </a:rPr>
              <a:t>mismatch</a:t>
            </a:r>
            <a:r>
              <a:rPr lang="en-US" altLang="ja-JP" smtClean="0">
                <a:latin typeface="Arial" pitchFamily="34" charset="0"/>
                <a:ea typeface="ＭＳ Ｐゴシック" pitchFamily="34" charset="-128"/>
              </a:rPr>
              <a:t>, which occurs when the leader provides too much direction or too little direction or support. </a:t>
            </a:r>
          </a:p>
          <a:p>
            <a:r>
              <a:rPr lang="en-US" altLang="en-US" smtClean="0">
                <a:latin typeface="Arial" pitchFamily="34" charset="0"/>
                <a:ea typeface="ＭＳ Ｐゴシック" pitchFamily="34" charset="-128"/>
              </a:rPr>
              <a:t>There are two types of </a:t>
            </a:r>
            <a:r>
              <a:rPr lang="en-US" altLang="en-US" i="1" smtClean="0">
                <a:latin typeface="Arial" pitchFamily="34" charset="0"/>
                <a:ea typeface="ＭＳ Ｐゴシック" pitchFamily="34" charset="-128"/>
              </a:rPr>
              <a:t>mismatch:</a:t>
            </a:r>
          </a:p>
          <a:p>
            <a:endParaRPr lang="en-US" altLang="en-US" smtClean="0">
              <a:latin typeface="Arial" pitchFamily="34" charset="0"/>
              <a:ea typeface="ＭＳ Ｐゴシック" pitchFamily="34" charset="-128"/>
            </a:endParaRPr>
          </a:p>
          <a:p>
            <a:pPr lvl="1"/>
            <a:r>
              <a:rPr lang="en-US" altLang="en-US" smtClean="0">
                <a:latin typeface="Arial" pitchFamily="34" charset="0"/>
                <a:ea typeface="ＭＳ Ｐゴシック" pitchFamily="34" charset="-128"/>
              </a:rPr>
              <a:t>Oversupervision—Using S1/S2 with D3/D4</a:t>
            </a:r>
          </a:p>
          <a:p>
            <a:pPr lvl="1"/>
            <a:r>
              <a:rPr lang="en-US" altLang="en-US" smtClean="0">
                <a:latin typeface="Arial" pitchFamily="34" charset="0"/>
                <a:ea typeface="ＭＳ Ｐゴシック" pitchFamily="34" charset="-128"/>
              </a:rPr>
              <a:t>Undersupervision—Using S3/S4 with D1/D2</a:t>
            </a:r>
          </a:p>
          <a:p>
            <a:endParaRPr lang="en-US" altLang="en-US" smtClean="0">
              <a:latin typeface="Arial" pitchFamily="34" charset="0"/>
              <a:ea typeface="ＭＳ Ｐゴシック" pitchFamily="34" charset="-128"/>
            </a:endParaRPr>
          </a:p>
          <a:p>
            <a:endParaRPr lang="en-US" altLang="en-US" smtClean="0">
              <a:latin typeface="Arial" pitchFamily="34" charset="0"/>
              <a:ea typeface="ＭＳ Ｐゴシック" pitchFamily="34" charset="-128"/>
            </a:endParaRPr>
          </a:p>
        </p:txBody>
      </p:sp>
      <p:sp>
        <p:nvSpPr>
          <p:cNvPr id="102402"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0240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02405"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CACB950-74B6-46C5-92C5-C2628ED17D77}" type="slidenum">
              <a:rPr lang="en-US" altLang="en-US" sz="1000"/>
              <a:pPr eaLnBrk="1" hangingPunct="1"/>
              <a:t>47</a:t>
            </a:fld>
            <a:endParaRPr lang="en-US" altLang="en-US" sz="1000"/>
          </a:p>
        </p:txBody>
      </p:sp>
      <p:sp>
        <p:nvSpPr>
          <p:cNvPr id="10240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655163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You match by having the right conversation. In PRACTICE, we teach leaders how to do a Style 1, 2, 3, and 4. </a:t>
            </a:r>
          </a:p>
        </p:txBody>
      </p:sp>
      <p:sp>
        <p:nvSpPr>
          <p:cNvPr id="104450"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0445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0445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0B8288E-500A-4121-A816-5EA8781FDFD6}" type="slidenum">
              <a:rPr lang="en-US" altLang="en-US" sz="1000"/>
              <a:pPr eaLnBrk="1" hangingPunct="1"/>
              <a:t>48</a:t>
            </a:fld>
            <a:endParaRPr lang="en-US" altLang="en-US" sz="1000"/>
          </a:p>
        </p:txBody>
      </p:sp>
    </p:spTree>
    <p:extLst>
      <p:ext uri="{BB962C8B-B14F-4D97-AF65-F5344CB8AC3E}">
        <p14:creationId xmlns:p14="http://schemas.microsoft.com/office/powerpoint/2010/main" val="3275128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Post the question on the slide. </a:t>
            </a:r>
          </a:p>
        </p:txBody>
      </p:sp>
      <p:sp>
        <p:nvSpPr>
          <p:cNvPr id="10854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0854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0854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A2C1A33-581B-43D1-B371-E5985F8A9282}" type="slidenum">
              <a:rPr lang="en-US" altLang="en-US" sz="1000"/>
              <a:pPr eaLnBrk="1" hangingPunct="1"/>
              <a:t>49</a:t>
            </a:fld>
            <a:endParaRPr lang="en-US" altLang="en-US" sz="1000"/>
          </a:p>
        </p:txBody>
      </p:sp>
    </p:spTree>
    <p:extLst>
      <p:ext uri="{BB962C8B-B14F-4D97-AF65-F5344CB8AC3E}">
        <p14:creationId xmlns:p14="http://schemas.microsoft.com/office/powerpoint/2010/main" val="448632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(Discuss One on Ones — the rules and the worksheet.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But we can</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 stop there—we have to support managers in using SLII on the job. That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the fourth phase: MASTER.</a:t>
            </a:r>
            <a:endParaRPr lang="en-US" altLang="en-US" smtClean="0">
              <a:latin typeface="Arial" pitchFamily="34" charset="0"/>
              <a:ea typeface="ＭＳ Ｐゴシック" pitchFamily="34" charset="-128"/>
            </a:endParaRPr>
          </a:p>
        </p:txBody>
      </p:sp>
      <p:sp>
        <p:nvSpPr>
          <p:cNvPr id="110594" name="TextBox 4"/>
          <p:cNvSpPr txBox="1">
            <a:spLocks noChangeArrowheads="1"/>
          </p:cNvSpPr>
          <p:nvPr/>
        </p:nvSpPr>
        <p:spPr bwMode="auto">
          <a:xfrm>
            <a:off x="3025775" y="704850"/>
            <a:ext cx="2174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724" tIns="44362" rIns="88724" bIns="44362">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100" b="1">
                <a:solidFill>
                  <a:srgbClr val="FF0000"/>
                </a:solidFill>
                <a:latin typeface="Calibri" pitchFamily="34" charset="0"/>
              </a:rPr>
              <a:t>.</a:t>
            </a:r>
          </a:p>
        </p:txBody>
      </p:sp>
      <p:sp>
        <p:nvSpPr>
          <p:cNvPr id="110595"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10597"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10598"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6BD547F-DB4D-45C9-A7A0-4D1F91E03CCD}" type="slidenum">
              <a:rPr lang="en-US" altLang="en-US" sz="1000"/>
              <a:pPr eaLnBrk="1" hangingPunct="1"/>
              <a:t>50</a:t>
            </a:fld>
            <a:endParaRPr lang="en-US" altLang="en-US" sz="1000"/>
          </a:p>
        </p:txBody>
      </p:sp>
    </p:spTree>
    <p:extLst>
      <p:ext uri="{BB962C8B-B14F-4D97-AF65-F5344CB8AC3E}">
        <p14:creationId xmlns:p14="http://schemas.microsoft.com/office/powerpoint/2010/main" val="388647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We also want team members to learn the language of SLII, so we created an online learning asset. (Demonstrate it, if possible.) For one price a leader and up to 20 team members have access to this resource for a year. </a:t>
            </a:r>
          </a:p>
        </p:txBody>
      </p:sp>
      <p:sp>
        <p:nvSpPr>
          <p:cNvPr id="118786"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1878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1878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1EB92E-196D-4C50-ADA2-4F96AD70833A}" type="slidenum">
              <a:rPr lang="en-US" altLang="en-US" sz="1000"/>
              <a:pPr eaLnBrk="1" hangingPunct="1"/>
              <a:t>51</a:t>
            </a:fld>
            <a:endParaRPr lang="en-US" altLang="en-US" sz="1000"/>
          </a:p>
        </p:txBody>
      </p:sp>
    </p:spTree>
    <p:extLst>
      <p:ext uri="{BB962C8B-B14F-4D97-AF65-F5344CB8AC3E}">
        <p14:creationId xmlns:p14="http://schemas.microsoft.com/office/powerpoint/2010/main" val="2244964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5"/>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Solicit and answer any questions.</a:t>
            </a:r>
          </a:p>
        </p:txBody>
      </p:sp>
      <p:sp>
        <p:nvSpPr>
          <p:cNvPr id="12493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2493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2493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82A4FE1-40ED-4E0B-9C9B-DDE5C88E23DC}" type="slidenum">
              <a:rPr lang="en-US" altLang="en-US" sz="1000"/>
              <a:pPr eaLnBrk="1" hangingPunct="1"/>
              <a:t>53</a:t>
            </a:fld>
            <a:endParaRPr lang="en-US" altLang="en-US" sz="1000"/>
          </a:p>
        </p:txBody>
      </p:sp>
    </p:spTree>
    <p:extLst>
      <p:ext uri="{BB962C8B-B14F-4D97-AF65-F5344CB8AC3E}">
        <p14:creationId xmlns:p14="http://schemas.microsoft.com/office/powerpoint/2010/main" val="3953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Blanchard</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research shows that organizational vitality is indirectly influenced through strategic leadership and directly impacted by employee passion and customer devotion.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Those two factors are directly influenced by operational leadership—what leaders do day in and day out as they interact with their teams.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Operational leadership is also directly linked to strategic leadership effectiveness. </a:t>
            </a:r>
          </a:p>
          <a:p>
            <a:endParaRPr lang="en-US" altLang="ja-JP" smtClean="0">
              <a:latin typeface="Arial" pitchFamily="34" charset="0"/>
              <a:ea typeface="ＭＳ Ｐゴシック" pitchFamily="34" charset="-128"/>
            </a:endParaRPr>
          </a:p>
          <a:p>
            <a:r>
              <a:rPr lang="en-US" altLang="ja-JP" smtClean="0">
                <a:latin typeface="Arial" pitchFamily="34" charset="0"/>
                <a:ea typeface="ＭＳ Ｐゴシック" pitchFamily="34" charset="-128"/>
              </a:rPr>
              <a:t>But the key variable that drives long-term sustainability and organization profitability is a combination of strategic and operational leadership actions that drive employee passion and customer devotion. </a:t>
            </a:r>
          </a:p>
          <a:p>
            <a:endParaRPr lang="en-US" altLang="ja-JP" smtClean="0">
              <a:latin typeface="Arial" pitchFamily="34" charset="0"/>
              <a:ea typeface="ＭＳ Ｐゴシック" pitchFamily="34" charset="-128"/>
            </a:endParaRPr>
          </a:p>
          <a:p>
            <a:r>
              <a:rPr lang="en-US" altLang="ja-JP" smtClean="0">
                <a:latin typeface="Arial" pitchFamily="34" charset="0"/>
                <a:ea typeface="ＭＳ Ｐゴシック" pitchFamily="34" charset="-128"/>
              </a:rPr>
              <a:t>Let me share just a little bit more about what this research has shown us. </a:t>
            </a:r>
          </a:p>
          <a:p>
            <a:endParaRPr lang="en-US" altLang="en-US" smtClean="0">
              <a:latin typeface="Arial" pitchFamily="34" charset="0"/>
              <a:ea typeface="ＭＳ Ｐゴシック" pitchFamily="34" charset="-128"/>
            </a:endParaRPr>
          </a:p>
        </p:txBody>
      </p:sp>
      <p:sp>
        <p:nvSpPr>
          <p:cNvPr id="10242"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0244"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0245"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E074001-7661-4209-9447-1AF52F03AC85}" type="slidenum">
              <a:rPr lang="en-US" altLang="en-US" sz="1000"/>
              <a:pPr eaLnBrk="1" hangingPunct="1"/>
              <a:t>5</a:t>
            </a:fld>
            <a:endParaRPr lang="en-US" altLang="en-US" sz="1000"/>
          </a:p>
        </p:txBody>
      </p:sp>
      <p:sp>
        <p:nvSpPr>
          <p:cNvPr id="1024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366726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Each of these statements is true.</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What we want to do through the SLII Experience is improve operational leadership to drive employee work passion. We want to improve the quality and quantity of conversations between leaders and their team members. We want to build a sense of partnership and connection.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But we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ve learned that leaders often fail to engage in the behaviors that create that sense of connection. They make mistakes.</a:t>
            </a:r>
            <a:endParaRPr lang="en-US" altLang="en-US" smtClean="0">
              <a:latin typeface="Arial" pitchFamily="34" charset="0"/>
              <a:ea typeface="ＭＳ Ｐゴシック" pitchFamily="34" charset="-128"/>
            </a:endParaRPr>
          </a:p>
        </p:txBody>
      </p:sp>
      <p:sp>
        <p:nvSpPr>
          <p:cNvPr id="12290"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2292"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2293"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0B384CA-0EE3-419D-B4DB-106B96A3653F}" type="slidenum">
              <a:rPr lang="en-US" altLang="en-US" sz="1000"/>
              <a:pPr eaLnBrk="1" hangingPunct="1"/>
              <a:t>6</a:t>
            </a:fld>
            <a:endParaRPr lang="en-US" altLang="en-US" sz="1000"/>
          </a:p>
        </p:txBody>
      </p:sp>
      <p:sp>
        <p:nvSpPr>
          <p:cNvPr id="12294"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108328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When asked, employees also told us about the biggest mistakes leaders make. (Share stats.)</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Situational Leadership</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 II teaches leaders how to listen. It teaches them how to provide the right leadership style—not too much or too little leadership, but just the right amount. It builds their leadership skills and teaches them how to support less experienced and more experienced team members. It helps them create alignment on goals and clear accountability for both the team member and leader so that those goals are accomplished. </a:t>
            </a:r>
          </a:p>
        </p:txBody>
      </p:sp>
      <p:sp>
        <p:nvSpPr>
          <p:cNvPr id="14338"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4340"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4341"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56C48AE-A6B1-4B7A-ACC1-7F9BAA62BAE8}" type="slidenum">
              <a:rPr lang="en-US" altLang="en-US" sz="1000"/>
              <a:pPr eaLnBrk="1" hangingPunct="1"/>
              <a:t>7</a:t>
            </a:fld>
            <a:endParaRPr lang="en-US" altLang="en-US" sz="1000"/>
          </a:p>
        </p:txBody>
      </p:sp>
      <p:sp>
        <p:nvSpPr>
          <p:cNvPr id="1434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2371776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When asked, employees also told us about the five things that leaders fail to do. (Share stats.)</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Situational Leadership</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 II helps leaders develop others</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competence and commitment by providing the right leadership style—personalized to the person and the task at the right time. It teaches them how to set goals, involve, support, and provide feedback.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And the payback is …</a:t>
            </a:r>
          </a:p>
        </p:txBody>
      </p:sp>
      <p:sp>
        <p:nvSpPr>
          <p:cNvPr id="16386"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6388"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6389"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DCF5104-2F0F-44F6-B028-2CF10AB0080F}" type="slidenum">
              <a:rPr lang="en-US" altLang="en-US" sz="1000"/>
              <a:pPr eaLnBrk="1" hangingPunct="1"/>
              <a:t>8</a:t>
            </a:fld>
            <a:endParaRPr lang="en-US" altLang="en-US" sz="1000"/>
          </a:p>
        </p:txBody>
      </p:sp>
      <p:sp>
        <p:nvSpPr>
          <p:cNvPr id="16390"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70745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Leadership is an enabler of strategic growth.</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A10-year study conducted by Warren Bennis and USC showed that organizations with excellent leaders grow at a rate of 10 times faster than those that do not.</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Other research at Bassi and Harvard confirm this. Organizations with exemplary leaders outperform organizations with average leaders. </a:t>
            </a:r>
          </a:p>
          <a:p>
            <a:endParaRPr lang="en-US" altLang="en-US" smtClean="0">
              <a:latin typeface="Arial" pitchFamily="34" charset="0"/>
              <a:ea typeface="ＭＳ Ｐゴシック" pitchFamily="34" charset="-128"/>
            </a:endParaRPr>
          </a:p>
          <a:p>
            <a:r>
              <a:rPr lang="en-US" altLang="en-US" smtClean="0">
                <a:latin typeface="Arial" pitchFamily="34" charset="0"/>
                <a:ea typeface="ＭＳ Ｐゴシック" pitchFamily="34" charset="-128"/>
              </a:rPr>
              <a:t>So what is SLII</a:t>
            </a:r>
            <a:r>
              <a:rPr lang="en-US" altLang="en-US" baseline="30000" smtClean="0">
                <a:latin typeface="Arial" pitchFamily="34" charset="0"/>
                <a:ea typeface="ＭＳ Ｐゴシック" pitchFamily="34" charset="-128"/>
              </a:rPr>
              <a:t>®</a:t>
            </a:r>
            <a:r>
              <a:rPr lang="en-US" altLang="en-US" smtClean="0">
                <a:latin typeface="Arial" pitchFamily="34" charset="0"/>
                <a:ea typeface="ＭＳ Ｐゴシック" pitchFamily="34" charset="-128"/>
              </a:rPr>
              <a:t>?</a:t>
            </a:r>
          </a:p>
          <a:p>
            <a:endParaRPr lang="en-US" altLang="en-US" smtClean="0">
              <a:latin typeface="Arial" pitchFamily="34" charset="0"/>
              <a:ea typeface="ＭＳ Ｐゴシック" pitchFamily="34" charset="-128"/>
            </a:endParaRPr>
          </a:p>
        </p:txBody>
      </p:sp>
      <p:sp>
        <p:nvSpPr>
          <p:cNvPr id="18434" name="Slide Image Placeholder 3"/>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t>SLII</a:t>
            </a:r>
            <a:r>
              <a:rPr lang="en-US" altLang="en-US" sz="1200" baseline="30000"/>
              <a:t>®</a:t>
            </a:r>
            <a:r>
              <a:rPr lang="en-US" altLang="en-US" sz="1200"/>
              <a:t> Executive Overview</a:t>
            </a:r>
          </a:p>
        </p:txBody>
      </p:sp>
      <p:sp>
        <p:nvSpPr>
          <p:cNvPr id="18436" name="Date Placeholder 2"/>
          <p:cNvSpPr>
            <a:spLocks noGrp="1"/>
          </p:cNvSpPr>
          <p:nvPr>
            <p:ph type="dt" sz="quarter" idx="1"/>
          </p:nvPr>
        </p:nvSpPr>
        <p:spPr bwMode="auto">
          <a:xfrm>
            <a:off x="3884613" y="0"/>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cs typeface="Arial" pitchFamily="34" charset="0"/>
              </a:rPr>
              <a:t>Leader Notes</a:t>
            </a:r>
          </a:p>
        </p:txBody>
      </p:sp>
      <p:sp>
        <p:nvSpPr>
          <p:cNvPr id="18437" name="Slide Number Placeholder 6"/>
          <p:cNvSpPr>
            <a:spLocks noGrp="1"/>
          </p:cNvSpPr>
          <p:nvPr>
            <p:ph type="sldNum" sz="quarter" idx="5"/>
          </p:nvPr>
        </p:nvSpPr>
        <p:spPr bwMode="auto">
          <a:xfrm>
            <a:off x="5943600" y="8685213"/>
            <a:ext cx="91281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AABE8ED-0696-4F02-B623-BA0204D171CB}" type="slidenum">
              <a:rPr lang="en-US" altLang="en-US" sz="1000"/>
              <a:pPr eaLnBrk="1" hangingPunct="1"/>
              <a:t>9</a:t>
            </a:fld>
            <a:endParaRPr lang="en-US" altLang="en-US" sz="1000"/>
          </a:p>
        </p:txBody>
      </p:sp>
      <p:sp>
        <p:nvSpPr>
          <p:cNvPr id="18438"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800"/>
              <a:t>© 2013 The Ken Blanchard Companies. All rights reserved.• Item # EL1040 • V110113</a:t>
            </a:r>
          </a:p>
          <a:p>
            <a:pPr eaLnBrk="1" hangingPunct="1"/>
            <a:endParaRPr lang="en-US" altLang="en-US" sz="800"/>
          </a:p>
        </p:txBody>
      </p:sp>
    </p:spTree>
    <p:extLst>
      <p:ext uri="{BB962C8B-B14F-4D97-AF65-F5344CB8AC3E}">
        <p14:creationId xmlns:p14="http://schemas.microsoft.com/office/powerpoint/2010/main" val="55217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406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5334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6098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154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8167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321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57404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5482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434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50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56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678104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918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397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785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7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970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845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245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000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1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688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9348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710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067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08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05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362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21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52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669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381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0104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13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179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9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963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6053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70211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52003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0663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63962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24101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5358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38240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9303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19783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88265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27377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1449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78947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857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358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6196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70633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3/15/2016</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
        <p:nvSpPr>
          <p:cNvPr id="18" name="Rectangle 14"/>
          <p:cNvSpPr>
            <a:spLocks noChangeArrowheads="1"/>
          </p:cNvSpPr>
          <p:nvPr userDrawn="1"/>
        </p:nvSpPr>
        <p:spPr bwMode="auto">
          <a:xfrm>
            <a:off x="0" y="6554788"/>
            <a:ext cx="9144000" cy="322262"/>
          </a:xfrm>
          <a:prstGeom prst="rect">
            <a:avLst/>
          </a:prstGeom>
          <a:solidFill>
            <a:srgbClr val="73B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latin typeface="Calibri" pitchFamily="34" charset="0"/>
            </a:endParaRPr>
          </a:p>
        </p:txBody>
      </p:sp>
      <p:sp>
        <p:nvSpPr>
          <p:cNvPr id="19" name="Rectangle 10"/>
          <p:cNvSpPr txBox="1">
            <a:spLocks noChangeArrowheads="1"/>
          </p:cNvSpPr>
          <p:nvPr userDrawn="1"/>
        </p:nvSpPr>
        <p:spPr bwMode="auto">
          <a:xfrm>
            <a:off x="155575" y="6621463"/>
            <a:ext cx="6888163"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700">
                <a:solidFill>
                  <a:schemeClr val="bg1"/>
                </a:solidFill>
                <a:latin typeface="Myriad Pro" pitchFamily="34" charset="0"/>
              </a:rPr>
              <a:t>© 2013 The Ken Blanchard Companies. All rights reserved. Do not duplicate • Item # EL1040 • V021514</a:t>
            </a:r>
          </a:p>
        </p:txBody>
      </p:sp>
      <p:cxnSp>
        <p:nvCxnSpPr>
          <p:cNvPr id="20" name="Straight Connector 19"/>
          <p:cNvCxnSpPr/>
          <p:nvPr userDrawn="1"/>
        </p:nvCxnSpPr>
        <p:spPr bwMode="auto">
          <a:xfrm>
            <a:off x="0" y="6553200"/>
            <a:ext cx="9144000" cy="0"/>
          </a:xfrm>
          <a:prstGeom prst="line">
            <a:avLst/>
          </a:prstGeom>
          <a:solidFill>
            <a:schemeClr val="accent1"/>
          </a:solidFill>
          <a:ln w="19050" cap="flat" cmpd="sng" algn="ctr">
            <a:solidFill>
              <a:schemeClr val="bg1">
                <a:lumMod val="50000"/>
              </a:schemeClr>
            </a:solidFill>
            <a:prstDash val="solid"/>
            <a:round/>
            <a:headEnd type="none" w="med" len="med"/>
            <a:tailEnd type="none" w="med" len="med"/>
          </a:ln>
          <a:effectLst/>
        </p:spPr>
      </p:cxnSp>
      <p:sp>
        <p:nvSpPr>
          <p:cNvPr id="21" name="TextBox 20"/>
          <p:cNvSpPr txBox="1"/>
          <p:nvPr userDrawn="1"/>
        </p:nvSpPr>
        <p:spPr>
          <a:xfrm>
            <a:off x="8499475" y="6529388"/>
            <a:ext cx="652463" cy="307975"/>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C07C72E7-A709-4B48-A81E-5659E6E1B42E}" type="slidenum">
              <a:rPr lang="en-US" altLang="en-US" sz="1400">
                <a:solidFill>
                  <a:schemeClr val="bg1"/>
                </a:solidFill>
                <a:latin typeface="Myriad Pro" pitchFamily="34" charset="0"/>
              </a:rPr>
              <a:pPr algn="r" eaLnBrk="1" hangingPunct="1"/>
              <a:t>‹#›</a:t>
            </a:fld>
            <a:endParaRPr lang="en-US" altLang="en-US" sz="1400">
              <a:solidFill>
                <a:schemeClr val="bg1"/>
              </a:solidFill>
              <a:latin typeface="Myriad Pro" pitchFamily="34" charset="0"/>
            </a:endParaRPr>
          </a:p>
        </p:txBody>
      </p:sp>
    </p:spTree>
    <p:extLst>
      <p:ext uri="{BB962C8B-B14F-4D97-AF65-F5344CB8AC3E}">
        <p14:creationId xmlns:p14="http://schemas.microsoft.com/office/powerpoint/2010/main" val="3671090066"/>
      </p:ext>
    </p:extLst>
  </p:cSld>
  <p:clrMap bg1="lt1" tx1="dk1" bg2="lt2" tx2="dk2" accent1="accent1" accent2="accent2" accent3="accent3" accent4="accent4" accent5="accent5" accent6="accent6" hlink="hlink" folHlink="folHlink"/>
  <p:sldLayoutIdLst>
    <p:sldLayoutId id="2147485313"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 id="2147485324" r:id="rId12"/>
    <p:sldLayoutId id="2147485325" r:id="rId13"/>
    <p:sldLayoutId id="2147485326" r:id="rId14"/>
    <p:sldLayoutId id="2147485327" r:id="rId15"/>
    <p:sldLayoutId id="2147485328" r:id="rId16"/>
    <p:sldLayoutId id="2147485329" r:id="rId17"/>
    <p:sldLayoutId id="2147485330" r:id="rId18"/>
    <p:sldLayoutId id="2147485331" r:id="rId19"/>
    <p:sldLayoutId id="2147485332" r:id="rId20"/>
    <p:sldLayoutId id="2147485333" r:id="rId21"/>
    <p:sldLayoutId id="2147485334" r:id="rId22"/>
    <p:sldLayoutId id="2147485335" r:id="rId23"/>
    <p:sldLayoutId id="2147485336" r:id="rId24"/>
    <p:sldLayoutId id="2147485337" r:id="rId25"/>
    <p:sldLayoutId id="2147485338" r:id="rId26"/>
    <p:sldLayoutId id="2147485339" r:id="rId27"/>
    <p:sldLayoutId id="2147485340" r:id="rId28"/>
    <p:sldLayoutId id="2147485341" r:id="rId29"/>
    <p:sldLayoutId id="2147485342" r:id="rId30"/>
    <p:sldLayoutId id="2147485343" r:id="rId31"/>
    <p:sldLayoutId id="2147485344" r:id="rId32"/>
    <p:sldLayoutId id="2147485345" r:id="rId33"/>
    <p:sldLayoutId id="2147485346" r:id="rId34"/>
    <p:sldLayoutId id="2147485347" r:id="rId35"/>
    <p:sldLayoutId id="2147485348" r:id="rId36"/>
    <p:sldLayoutId id="2147485349" r:id="rId37"/>
    <p:sldLayoutId id="2147485350" r:id="rId38"/>
    <p:sldLayoutId id="2147485351" r:id="rId39"/>
    <p:sldLayoutId id="2147485352" r:id="rId40"/>
    <p:sldLayoutId id="2147485354" r:id="rId41"/>
    <p:sldLayoutId id="2147485355" r:id="rId42"/>
    <p:sldLayoutId id="2147485358" r:id="rId43"/>
    <p:sldLayoutId id="2147485252" r:id="rId44"/>
    <p:sldLayoutId id="2147485253" r:id="rId45"/>
    <p:sldLayoutId id="2147485254" r:id="rId46"/>
    <p:sldLayoutId id="2147485255" r:id="rId47"/>
    <p:sldLayoutId id="2147485256" r:id="rId48"/>
    <p:sldLayoutId id="2147485257" r:id="rId49"/>
    <p:sldLayoutId id="2147485258" r:id="rId50"/>
    <p:sldLayoutId id="2147485259" r:id="rId51"/>
    <p:sldLayoutId id="2147485260" r:id="rId52"/>
    <p:sldLayoutId id="2147485261" r:id="rId53"/>
    <p:sldLayoutId id="2147485262" r:id="rId54"/>
    <p:sldLayoutId id="2147485263" r:id="rId55"/>
    <p:sldLayoutId id="2147485264" r:id="rId5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comments" Target="../comments/commen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comments" Target="../comments/commen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comments" Target="../comments/commen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comments" Target="../comments/comment5.xml"/><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4"/>
          <p:cNvSpPr>
            <a:spLocks noChangeArrowheads="1"/>
          </p:cNvSpPr>
          <p:nvPr/>
        </p:nvSpPr>
        <p:spPr bwMode="auto">
          <a:xfrm>
            <a:off x="6088063" y="6604000"/>
            <a:ext cx="3055937" cy="273050"/>
          </a:xfrm>
          <a:prstGeom prst="rect">
            <a:avLst/>
          </a:prstGeom>
          <a:solidFill>
            <a:srgbClr val="73B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latin typeface="Calibri" pitchFamily="34" charset="0"/>
            </a:endParaRPr>
          </a:p>
        </p:txBody>
      </p:sp>
      <p:sp>
        <p:nvSpPr>
          <p:cNvPr id="2" name="Rectangle 1"/>
          <p:cNvSpPr/>
          <p:nvPr/>
        </p:nvSpPr>
        <p:spPr>
          <a:xfrm>
            <a:off x="1219200" y="990600"/>
            <a:ext cx="5410200" cy="4864922"/>
          </a:xfrm>
          <a:prstGeom prst="rect">
            <a:avLst/>
          </a:prstGeom>
        </p:spPr>
        <p:txBody>
          <a:bodyPr wrap="square">
            <a:spAutoFit/>
          </a:bodyPr>
          <a:lstStyle/>
          <a:p>
            <a:pPr marL="0" marR="0" algn="ctr">
              <a:lnSpc>
                <a:spcPct val="107000"/>
              </a:lnSpc>
              <a:spcBef>
                <a:spcPts val="0"/>
              </a:spcBef>
              <a:spcAft>
                <a:spcPts val="8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Situational Leadership SLII</a:t>
            </a:r>
          </a:p>
          <a:p>
            <a:pPr marL="0" marR="0" algn="ctr">
              <a:lnSpc>
                <a:spcPct val="107000"/>
              </a:lnSpc>
              <a:spcBef>
                <a:spcPts val="0"/>
              </a:spcBef>
              <a:spcAft>
                <a:spcPts val="800"/>
              </a:spcAft>
            </a:pPr>
            <a:r>
              <a:rPr lang="en-US" sz="3200" b="1" dirty="0" smtClean="0">
                <a:latin typeface="Calibri" panose="020F0502020204030204" pitchFamily="34" charset="0"/>
                <a:ea typeface="Calibri" panose="020F0502020204030204" pitchFamily="34" charset="0"/>
                <a:cs typeface="Times New Roman" panose="02020603050405020304" pitchFamily="18" charset="0"/>
              </a:rPr>
              <a:t>(People Centered Leadership)</a:t>
            </a:r>
          </a:p>
          <a:p>
            <a:pPr marL="0" marR="0" algn="ctr">
              <a:lnSpc>
                <a:spcPct val="107000"/>
              </a:lnSpc>
              <a:spcBef>
                <a:spcPts val="0"/>
              </a:spcBef>
              <a:spcAft>
                <a:spcPts val="800"/>
              </a:spcAft>
            </a:pPr>
            <a:endParaRPr lang="en-US" sz="3200" b="1" dirty="0" smtClean="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ASQ Cleveland Section 800</a:t>
            </a:r>
          </a:p>
          <a:p>
            <a:pPr marL="0" marR="0" algn="ctr">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March 16, 2016 </a:t>
            </a:r>
          </a:p>
          <a:p>
            <a:pPr marL="0" marR="0" algn="ctr">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Bob Graham</a:t>
            </a:r>
          </a:p>
          <a:p>
            <a:pPr marL="0" marR="0">
              <a:lnSpc>
                <a:spcPct val="107000"/>
              </a:lnSpc>
              <a:spcBef>
                <a:spcPts val="0"/>
              </a:spcBef>
              <a:spcAft>
                <a:spcPts val="800"/>
              </a:spcAft>
            </a:pPr>
            <a:r>
              <a:rPr lang="en-US" sz="2400" b="1" dirty="0" smtClean="0">
                <a:latin typeface="Calibri" panose="020F0502020204030204" pitchFamily="34" charset="0"/>
                <a:ea typeface="Calibri" panose="020F0502020204030204" pitchFamily="34" charset="0"/>
                <a:cs typeface="Times New Roman" panose="02020603050405020304" pitchFamily="18" charset="0"/>
              </a:rPr>
              <a:t>RLGSLG@AOL.COM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green cropped for ppt 150.jpg"/>
          <p:cNvPicPr>
            <a:picLocks noChangeAspect="1"/>
          </p:cNvPicPr>
          <p:nvPr/>
        </p:nvPicPr>
        <p:blipFill>
          <a:blip r:embed="rId3">
            <a:extLst>
              <a:ext uri="{28A0092B-C50C-407E-A947-70E740481C1C}">
                <a14:useLocalDpi xmlns:a14="http://schemas.microsoft.com/office/drawing/2010/main" val="0"/>
              </a:ext>
            </a:extLst>
          </a:blip>
          <a:srcRect t="84990"/>
          <a:stretch>
            <a:fillRect/>
          </a:stretch>
        </p:blipFill>
        <p:spPr bwMode="auto">
          <a:xfrm>
            <a:off x="0" y="5562600"/>
            <a:ext cx="91503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2"/>
          <p:cNvSpPr txBox="1">
            <a:spLocks noChangeArrowheads="1"/>
          </p:cNvSpPr>
          <p:nvPr/>
        </p:nvSpPr>
        <p:spPr bwMode="auto">
          <a:xfrm>
            <a:off x="457200" y="457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4563"/>
              </a:lnSpc>
            </a:pPr>
            <a:r>
              <a:rPr lang="en-US" altLang="en-US" sz="3200" dirty="0" smtClean="0">
                <a:solidFill>
                  <a:srgbClr val="008000"/>
                </a:solidFill>
                <a:latin typeface="Calibri" pitchFamily="34" charset="0"/>
              </a:rPr>
              <a:t>Formal and Informal Leadership</a:t>
            </a:r>
            <a:endParaRPr lang="en-US" altLang="en-US" sz="3200" dirty="0">
              <a:solidFill>
                <a:srgbClr val="86B845"/>
              </a:solidFill>
              <a:latin typeface="Calibri" pitchFamily="34" charset="0"/>
            </a:endParaRPr>
          </a:p>
        </p:txBody>
      </p:sp>
      <p:sp>
        <p:nvSpPr>
          <p:cNvPr id="2" name="TextBox 1"/>
          <p:cNvSpPr txBox="1"/>
          <p:nvPr/>
        </p:nvSpPr>
        <p:spPr>
          <a:xfrm>
            <a:off x="457200" y="1524000"/>
            <a:ext cx="6858000" cy="3139321"/>
          </a:xfrm>
          <a:prstGeom prst="rect">
            <a:avLst/>
          </a:prstGeom>
          <a:noFill/>
        </p:spPr>
        <p:txBody>
          <a:bodyPr wrap="square" rtlCol="0">
            <a:spAutoFit/>
          </a:bodyPr>
          <a:lstStyle/>
          <a:p>
            <a:r>
              <a:rPr lang="en-US" dirty="0" smtClean="0"/>
              <a:t>Situational Leadership Can be Utilized:</a:t>
            </a:r>
          </a:p>
          <a:p>
            <a:endParaRPr lang="en-US" dirty="0" smtClean="0"/>
          </a:p>
          <a:p>
            <a:pPr marL="285750" indent="-285750">
              <a:buFont typeface="Wingdings" panose="05000000000000000000" pitchFamily="2" charset="2"/>
              <a:buChar char="Ø"/>
            </a:pPr>
            <a:r>
              <a:rPr lang="en-US" dirty="0" smtClean="0"/>
              <a:t>By Formal Leaders</a:t>
            </a:r>
          </a:p>
          <a:p>
            <a:pPr marL="742950" lvl="1" indent="-285750">
              <a:buFont typeface="Wingdings" panose="05000000000000000000" pitchFamily="2" charset="2"/>
              <a:buChar char="§"/>
            </a:pPr>
            <a:r>
              <a:rPr lang="en-US" dirty="0" smtClean="0"/>
              <a:t>Direct Reporting Relationship</a:t>
            </a:r>
            <a:br>
              <a:rPr lang="en-US" dirty="0" smtClean="0"/>
            </a:br>
            <a:endParaRPr lang="en-US" dirty="0" smtClean="0"/>
          </a:p>
          <a:p>
            <a:pPr marL="285750" indent="-285750">
              <a:buFont typeface="Wingdings" panose="05000000000000000000" pitchFamily="2" charset="2"/>
              <a:buChar char="Ø"/>
            </a:pPr>
            <a:r>
              <a:rPr lang="en-US" dirty="0" smtClean="0"/>
              <a:t>Informal Leaders</a:t>
            </a:r>
            <a:br>
              <a:rPr lang="en-US" dirty="0" smtClean="0"/>
            </a:br>
            <a:endParaRPr lang="en-US" dirty="0" smtClean="0"/>
          </a:p>
          <a:p>
            <a:pPr marL="285750" indent="-285750">
              <a:buFont typeface="Wingdings" panose="05000000000000000000" pitchFamily="2" charset="2"/>
              <a:buChar char="Ø"/>
            </a:pPr>
            <a:r>
              <a:rPr lang="en-US" dirty="0" smtClean="0"/>
              <a:t>Peer-to Peer</a:t>
            </a:r>
            <a:br>
              <a:rPr lang="en-US" dirty="0" smtClean="0"/>
            </a:br>
            <a:endParaRPr lang="en-US" dirty="0" smtClean="0"/>
          </a:p>
          <a:p>
            <a:pPr marL="285750" indent="-285750">
              <a:buFont typeface="Wingdings" panose="05000000000000000000" pitchFamily="2" charset="2"/>
              <a:buChar char="Ø"/>
            </a:pPr>
            <a:r>
              <a:rPr lang="en-US" dirty="0" smtClean="0"/>
              <a:t>Applicable to Teams</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13905182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txBox="1">
            <a:spLocks/>
          </p:cNvSpPr>
          <p:nvPr/>
        </p:nvSpPr>
        <p:spPr bwMode="auto">
          <a:xfrm>
            <a:off x="228600" y="1524000"/>
            <a:ext cx="3733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sz="2800">
              <a:solidFill>
                <a:srgbClr val="008000"/>
              </a:solidFill>
              <a:latin typeface="Calibri" pitchFamily="34" charset="0"/>
            </a:endParaRPr>
          </a:p>
          <a:p>
            <a:pPr algn="ctr" eaLnBrk="1" hangingPunct="1">
              <a:lnSpc>
                <a:spcPts val="3200"/>
              </a:lnSpc>
            </a:pPr>
            <a:r>
              <a:rPr lang="en-US" altLang="en-US" sz="2800">
                <a:solidFill>
                  <a:srgbClr val="7F7F7F"/>
                </a:solidFill>
                <a:latin typeface="Calibri" pitchFamily="34" charset="0"/>
              </a:rPr>
              <a:t>The World</a:t>
            </a:r>
            <a:r>
              <a:rPr lang="en-US" altLang="ja-JP" sz="2800">
                <a:solidFill>
                  <a:srgbClr val="7F7F7F"/>
                </a:solidFill>
                <a:latin typeface="Calibri" pitchFamily="34" charset="0"/>
              </a:rPr>
              <a:t>’s Most Widely Used Leadership Development Model</a:t>
            </a:r>
            <a:endParaRPr lang="en-US" altLang="en-US" sz="2800">
              <a:solidFill>
                <a:srgbClr val="7F7F7F"/>
              </a:solidFill>
              <a:latin typeface="Calibri" pitchFamily="34" charset="0"/>
            </a:endParaRPr>
          </a:p>
        </p:txBody>
      </p:sp>
      <p:pic>
        <p:nvPicPr>
          <p:cNvPr id="19458" name="Picture 6" descr="SLII Model 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90600"/>
            <a:ext cx="3925888"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p:cNvSpPr txBox="1">
            <a:spLocks noChangeArrowheads="1"/>
          </p:cNvSpPr>
          <p:nvPr/>
        </p:nvSpPr>
        <p:spPr bwMode="auto">
          <a:xfrm>
            <a:off x="387350" y="304800"/>
            <a:ext cx="836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008000"/>
                </a:solidFill>
                <a:latin typeface="Calibri" pitchFamily="34" charset="0"/>
              </a:rPr>
              <a:t>Situational Leadership</a:t>
            </a:r>
            <a:r>
              <a:rPr lang="en-US" altLang="en-US" sz="1800" baseline="92000">
                <a:solidFill>
                  <a:srgbClr val="008000"/>
                </a:solidFill>
                <a:latin typeface="Calibri" pitchFamily="34" charset="0"/>
              </a:rPr>
              <a:t>®</a:t>
            </a:r>
            <a:r>
              <a:rPr lang="en-US" altLang="en-US" sz="2800">
                <a:solidFill>
                  <a:srgbClr val="008000"/>
                </a:solidFill>
                <a:latin typeface="Calibri" pitchFamily="34" charset="0"/>
              </a:rPr>
              <a:t> </a:t>
            </a:r>
            <a:r>
              <a:rPr lang="en-US" altLang="en-US" sz="3600">
                <a:solidFill>
                  <a:srgbClr val="008000"/>
                </a:solidFill>
                <a:latin typeface="Calibri" pitchFamily="34" charset="0"/>
              </a:rPr>
              <a:t>II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Good o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862888"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4"/>
          <p:cNvSpPr>
            <a:spLocks noChangeArrowheads="1"/>
          </p:cNvSpPr>
          <p:nvPr/>
        </p:nvSpPr>
        <p:spPr bwMode="auto">
          <a:xfrm>
            <a:off x="304800" y="420688"/>
            <a:ext cx="4333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rgbClr val="008000"/>
                </a:solidFill>
                <a:latin typeface="Calibri" pitchFamily="34" charset="0"/>
              </a:rPr>
              <a:t>What are your needs? </a:t>
            </a:r>
          </a:p>
        </p:txBody>
      </p:sp>
      <p:sp>
        <p:nvSpPr>
          <p:cNvPr id="19459" name="TextBox 5"/>
          <p:cNvSpPr txBox="1">
            <a:spLocks noChangeArrowheads="1"/>
          </p:cNvSpPr>
          <p:nvPr/>
        </p:nvSpPr>
        <p:spPr bwMode="auto">
          <a:xfrm>
            <a:off x="2819400" y="5702300"/>
            <a:ext cx="4419600" cy="58420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200" dirty="0" smtClean="0">
                <a:solidFill>
                  <a:schemeClr val="tx1">
                    <a:lumMod val="50000"/>
                    <a:lumOff val="50000"/>
                  </a:schemeClr>
                </a:solidFill>
                <a:latin typeface="Calibri" charset="0"/>
              </a:rPr>
              <a:t>Which involve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1000"/>
                                        <p:tgtEl>
                                          <p:spTgt spid="19459"/>
                                        </p:tgtEl>
                                        <p:attrNameLst>
                                          <p:attrName>ppt_x</p:attrName>
                                        </p:attrNameLst>
                                      </p:cBhvr>
                                      <p:tavLst>
                                        <p:tav tm="0">
                                          <p:val>
                                            <p:strVal val="#ppt_x+#ppt_w*1.125000"/>
                                          </p:val>
                                        </p:tav>
                                        <p:tav tm="100000">
                                          <p:val>
                                            <p:strVal val="#ppt_x"/>
                                          </p:val>
                                        </p:tav>
                                      </p:tavLst>
                                    </p:anim>
                                    <p:animEffect transition="in" filter="wipe(left)">
                                      <p:cBhvr>
                                        <p:cTn id="8"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0" y="3048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smtClean="0">
                <a:solidFill>
                  <a:srgbClr val="008000"/>
                </a:solidFill>
                <a:latin typeface="Calibri" pitchFamily="34" charset="0"/>
              </a:rPr>
              <a:t>Components We Will Cover Included  in the SLII Experience :</a:t>
            </a:r>
            <a:endParaRPr lang="en-US" altLang="en-US" sz="3200" dirty="0">
              <a:solidFill>
                <a:srgbClr val="008000"/>
              </a:solidFill>
              <a:latin typeface="Calibri" pitchFamily="34" charset="0"/>
            </a:endParaRPr>
          </a:p>
        </p:txBody>
      </p:sp>
      <p:pic>
        <p:nvPicPr>
          <p:cNvPr id="2355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133600"/>
            <a:ext cx="2400300" cy="3065463"/>
          </a:xfrm>
          <a:prstGeom prst="rect">
            <a:avLst/>
          </a:prstGeom>
          <a:noFill/>
          <a:ln w="9525">
            <a:solidFill>
              <a:srgbClr val="BFBFBF"/>
            </a:solidFill>
            <a:miter lim="800000"/>
            <a:headEnd/>
            <a:tailEnd/>
          </a:ln>
          <a:effectLst>
            <a:outerShdw dist="38100" dir="7740007"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23555" name="Content Placeholder 3"/>
          <p:cNvSpPr txBox="1">
            <a:spLocks/>
          </p:cNvSpPr>
          <p:nvPr/>
        </p:nvSpPr>
        <p:spPr bwMode="auto">
          <a:xfrm>
            <a:off x="326571" y="1676400"/>
            <a:ext cx="4876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625475" indent="-341313"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Wingdings" pitchFamily="2" charset="2"/>
              <a:buNone/>
            </a:pPr>
            <a:r>
              <a:rPr lang="en-US" altLang="en-US" sz="2800" dirty="0">
                <a:solidFill>
                  <a:srgbClr val="008000"/>
                </a:solidFill>
                <a:latin typeface="Calibri" pitchFamily="34" charset="0"/>
              </a:rPr>
              <a:t>Skill 1—Goal Setting</a:t>
            </a:r>
          </a:p>
          <a:p>
            <a:pPr lvl="1" eaLnBrk="1" hangingPunct="1">
              <a:spcBef>
                <a:spcPct val="20000"/>
              </a:spcBef>
              <a:buClr>
                <a:srgbClr val="86B845"/>
              </a:buClr>
              <a:buFont typeface="Wingdings" pitchFamily="2" charset="2"/>
              <a:buChar char="§"/>
            </a:pPr>
            <a:r>
              <a:rPr lang="en-US" altLang="en-US" dirty="0">
                <a:latin typeface="Calibri" pitchFamily="34" charset="0"/>
              </a:rPr>
              <a:t>Be able to write SMART goals to establish clear agreements about what is to be done, when</a:t>
            </a:r>
          </a:p>
          <a:p>
            <a:pPr lvl="1" eaLnBrk="1" hangingPunct="1">
              <a:spcBef>
                <a:spcPct val="20000"/>
              </a:spcBef>
              <a:buClr>
                <a:srgbClr val="86B845"/>
              </a:buClr>
              <a:buFont typeface="Wingdings" pitchFamily="2" charset="2"/>
              <a:buChar char="§"/>
            </a:pPr>
            <a:r>
              <a:rPr lang="en-US" altLang="en-US" dirty="0">
                <a:latin typeface="Calibri" pitchFamily="34" charset="0"/>
              </a:rPr>
              <a:t>Be able to negotiate SMART goals </a:t>
            </a:r>
            <a:r>
              <a:rPr lang="en-US" altLang="en-US" dirty="0" smtClean="0">
                <a:latin typeface="Calibri" pitchFamily="34" charset="0"/>
              </a:rPr>
              <a:t>and perform task assignment through </a:t>
            </a:r>
            <a:r>
              <a:rPr lang="en-US" altLang="en-US" dirty="0">
                <a:latin typeface="Calibri" pitchFamily="34" charset="0"/>
              </a:rPr>
              <a:t>Alignment Conversations with team members at all levels of </a:t>
            </a:r>
            <a:r>
              <a:rPr lang="en-US" altLang="en-US" dirty="0" smtClean="0">
                <a:latin typeface="Calibri" pitchFamily="34" charset="0"/>
              </a:rPr>
              <a:t>development</a:t>
            </a:r>
          </a:p>
          <a:p>
            <a:pPr marL="284162" lvl="1" indent="0" eaLnBrk="1" hangingPunct="1">
              <a:spcBef>
                <a:spcPct val="20000"/>
              </a:spcBef>
              <a:buClr>
                <a:srgbClr val="86B845"/>
              </a:buClr>
            </a:pPr>
            <a:r>
              <a:rPr lang="en-US" altLang="en-US" dirty="0" smtClean="0">
                <a:latin typeface="Calibri" pitchFamily="34" charset="0"/>
              </a:rPr>
              <a:t>(NOTE: M in SLII SMART GOALS </a:t>
            </a:r>
            <a:r>
              <a:rPr lang="en-US" altLang="en-US" dirty="0">
                <a:latin typeface="Calibri" pitchFamily="34" charset="0"/>
              </a:rPr>
              <a:t> </a:t>
            </a:r>
            <a:r>
              <a:rPr lang="en-US" altLang="en-US" dirty="0" smtClean="0">
                <a:latin typeface="Calibri" pitchFamily="34" charset="0"/>
              </a:rPr>
              <a:t>stands for </a:t>
            </a:r>
            <a:r>
              <a:rPr lang="en-US" altLang="en-US" u="sng" dirty="0" smtClean="0">
                <a:latin typeface="Calibri" pitchFamily="34" charset="0"/>
              </a:rPr>
              <a:t>Motivating</a:t>
            </a:r>
            <a:r>
              <a:rPr lang="en-US" altLang="en-US" dirty="0" smtClean="0">
                <a:latin typeface="Calibri" pitchFamily="34" charset="0"/>
              </a:rPr>
              <a:t>)</a:t>
            </a:r>
            <a:endParaRPr lang="en-US" altLang="en-US" dirty="0">
              <a:latin typeface="Calibri" pitchFamily="34" charset="0"/>
            </a:endParaRPr>
          </a:p>
        </p:txBody>
      </p:sp>
      <p:pic>
        <p:nvPicPr>
          <p:cNvPr id="2" name="Picture 1" descr="Impact Map Sample insid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971800"/>
            <a:ext cx="2971800" cy="1882775"/>
          </a:xfrm>
          <a:prstGeom prst="rect">
            <a:avLst/>
          </a:prstGeom>
          <a:noFill/>
          <a:ln>
            <a:noFill/>
          </a:ln>
          <a:effectLst>
            <a:outerShdw dist="38100" dir="2700000" algn="tl" rotWithShape="0">
              <a:srgbClr val="A6A6A6">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91440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smtClean="0">
                <a:solidFill>
                  <a:srgbClr val="008000"/>
                </a:solidFill>
                <a:latin typeface="Calibri" pitchFamily="34" charset="0"/>
              </a:rPr>
              <a:t>Introduce </a:t>
            </a:r>
            <a:r>
              <a:rPr lang="en-US" altLang="en-US" sz="3200" dirty="0">
                <a:solidFill>
                  <a:srgbClr val="008000"/>
                </a:solidFill>
                <a:latin typeface="Calibri" pitchFamily="34" charset="0"/>
              </a:rPr>
              <a:t>…</a:t>
            </a:r>
          </a:p>
        </p:txBody>
      </p:sp>
      <p:sp>
        <p:nvSpPr>
          <p:cNvPr id="25602" name="Content Placeholder 3"/>
          <p:cNvSpPr txBox="1">
            <a:spLocks/>
          </p:cNvSpPr>
          <p:nvPr/>
        </p:nvSpPr>
        <p:spPr bwMode="auto">
          <a:xfrm>
            <a:off x="304800" y="2133600"/>
            <a:ext cx="464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625475" indent="-341313"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Wingdings" pitchFamily="2" charset="2"/>
              <a:buNone/>
            </a:pPr>
            <a:r>
              <a:rPr lang="en-US" altLang="en-US" sz="2800" dirty="0">
                <a:solidFill>
                  <a:srgbClr val="008000"/>
                </a:solidFill>
                <a:latin typeface="Calibri" pitchFamily="34" charset="0"/>
              </a:rPr>
              <a:t>Skill 2—Diagnosing</a:t>
            </a:r>
          </a:p>
          <a:p>
            <a:pPr lvl="1" eaLnBrk="1" hangingPunct="1">
              <a:spcBef>
                <a:spcPct val="20000"/>
              </a:spcBef>
              <a:buClr>
                <a:srgbClr val="86B845"/>
              </a:buClr>
              <a:buFont typeface="Wingdings" pitchFamily="2" charset="2"/>
              <a:buChar char="§"/>
            </a:pPr>
            <a:r>
              <a:rPr lang="en-US" altLang="en-US" dirty="0">
                <a:latin typeface="Calibri" pitchFamily="34" charset="0"/>
              </a:rPr>
              <a:t>Be able to identify the characteristics and needs of others at each level of development</a:t>
            </a:r>
          </a:p>
          <a:p>
            <a:pPr lvl="1" eaLnBrk="1" hangingPunct="1">
              <a:spcBef>
                <a:spcPct val="20000"/>
              </a:spcBef>
              <a:buClr>
                <a:srgbClr val="86B845"/>
              </a:buClr>
              <a:buFont typeface="Wingdings" pitchFamily="2" charset="2"/>
              <a:buChar char="§"/>
            </a:pPr>
            <a:r>
              <a:rPr lang="en-US" altLang="en-US" dirty="0">
                <a:latin typeface="Calibri" pitchFamily="34" charset="0"/>
              </a:rPr>
              <a:t>Be able to accurately diagnose the development level of others on the </a:t>
            </a:r>
            <a:r>
              <a:rPr lang="en-US" altLang="en-US" u="sng" dirty="0">
                <a:latin typeface="Calibri" pitchFamily="34" charset="0"/>
              </a:rPr>
              <a:t>specific goal or tasks</a:t>
            </a:r>
            <a:r>
              <a:rPr lang="en-US" altLang="en-US" dirty="0">
                <a:latin typeface="Calibri" pitchFamily="34" charset="0"/>
              </a:rPr>
              <a:t> they must perform</a:t>
            </a:r>
          </a:p>
        </p:txBody>
      </p:sp>
      <p:pic>
        <p:nvPicPr>
          <p:cNvPr id="2560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133600"/>
            <a:ext cx="2400300" cy="3065463"/>
          </a:xfrm>
          <a:prstGeom prst="rect">
            <a:avLst/>
          </a:prstGeom>
          <a:noFill/>
          <a:ln w="9525">
            <a:solidFill>
              <a:srgbClr val="BFBFBF"/>
            </a:solidFill>
            <a:miter lim="800000"/>
            <a:headEnd/>
            <a:tailEnd/>
          </a:ln>
          <a:effectLst>
            <a:outerShdw dist="38100" dir="7740007"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7" name="Picture 6" descr="Impact Map Sample insid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971800"/>
            <a:ext cx="2971800" cy="1882775"/>
          </a:xfrm>
          <a:prstGeom prst="rect">
            <a:avLst/>
          </a:prstGeom>
          <a:noFill/>
          <a:ln>
            <a:noFill/>
          </a:ln>
          <a:effectLst>
            <a:outerShdw dist="38100" dir="2700000" algn="tl" rotWithShape="0">
              <a:srgbClr val="A6A6A6">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106680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dirty="0" smtClean="0">
                <a:solidFill>
                  <a:srgbClr val="008000"/>
                </a:solidFill>
                <a:latin typeface="Calibri" pitchFamily="34" charset="0"/>
              </a:rPr>
              <a:t>Introduce SLII </a:t>
            </a:r>
            <a:r>
              <a:rPr lang="en-US" altLang="en-US" sz="3200" dirty="0">
                <a:solidFill>
                  <a:srgbClr val="008000"/>
                </a:solidFill>
                <a:latin typeface="Calibri" pitchFamily="34" charset="0"/>
              </a:rPr>
              <a:t/>
            </a:r>
            <a:br>
              <a:rPr lang="en-US" altLang="en-US" sz="3200" dirty="0">
                <a:solidFill>
                  <a:srgbClr val="008000"/>
                </a:solidFill>
                <a:latin typeface="Calibri" pitchFamily="34" charset="0"/>
              </a:rPr>
            </a:br>
            <a:r>
              <a:rPr lang="en-US" altLang="en-US" sz="3200" dirty="0">
                <a:solidFill>
                  <a:srgbClr val="008000"/>
                </a:solidFill>
                <a:latin typeface="Calibri" pitchFamily="34" charset="0"/>
              </a:rPr>
              <a:t>L</a:t>
            </a:r>
            <a:r>
              <a:rPr lang="en-US" altLang="en-US" sz="3200" dirty="0" smtClean="0">
                <a:solidFill>
                  <a:srgbClr val="008000"/>
                </a:solidFill>
                <a:latin typeface="Calibri" pitchFamily="34" charset="0"/>
              </a:rPr>
              <a:t>eaders  </a:t>
            </a:r>
            <a:r>
              <a:rPr lang="en-US" altLang="en-US" sz="3200" dirty="0">
                <a:solidFill>
                  <a:srgbClr val="008000"/>
                </a:solidFill>
                <a:latin typeface="Calibri" pitchFamily="34" charset="0"/>
              </a:rPr>
              <a:t>…</a:t>
            </a:r>
          </a:p>
        </p:txBody>
      </p:sp>
      <p:sp>
        <p:nvSpPr>
          <p:cNvPr id="27650" name="Content Placeholder 3"/>
          <p:cNvSpPr txBox="1">
            <a:spLocks/>
          </p:cNvSpPr>
          <p:nvPr/>
        </p:nvSpPr>
        <p:spPr bwMode="auto">
          <a:xfrm>
            <a:off x="304800" y="2133600"/>
            <a:ext cx="5181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625475" indent="-341313"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Wingdings" pitchFamily="2" charset="2"/>
              <a:buNone/>
            </a:pPr>
            <a:r>
              <a:rPr lang="en-US" altLang="en-US" sz="2800" dirty="0">
                <a:solidFill>
                  <a:srgbClr val="008000"/>
                </a:solidFill>
                <a:latin typeface="Calibri" pitchFamily="34" charset="0"/>
              </a:rPr>
              <a:t>Skill 3—Matching</a:t>
            </a:r>
          </a:p>
          <a:p>
            <a:pPr lvl="1" eaLnBrk="1" hangingPunct="1">
              <a:spcBef>
                <a:spcPct val="20000"/>
              </a:spcBef>
              <a:buClr>
                <a:srgbClr val="86B845"/>
              </a:buClr>
              <a:buFont typeface="Wingdings" pitchFamily="2" charset="2"/>
              <a:buChar char="§"/>
            </a:pPr>
            <a:r>
              <a:rPr lang="en-US" altLang="en-US" dirty="0" smtClean="0">
                <a:latin typeface="Calibri" pitchFamily="34" charset="0"/>
              </a:rPr>
              <a:t>Introd</a:t>
            </a:r>
            <a:r>
              <a:rPr lang="en-US" altLang="en-US" dirty="0" smtClean="0">
                <a:latin typeface="Calibri" pitchFamily="34" charset="0"/>
              </a:rPr>
              <a:t>u</a:t>
            </a:r>
            <a:r>
              <a:rPr lang="en-US" altLang="en-US" dirty="0" smtClean="0">
                <a:latin typeface="Calibri" pitchFamily="34" charset="0"/>
              </a:rPr>
              <a:t>ce </a:t>
            </a:r>
            <a:r>
              <a:rPr lang="en-US" altLang="en-US" dirty="0" err="1" smtClean="0">
                <a:latin typeface="Calibri" pitchFamily="34" charset="0"/>
              </a:rPr>
              <a:t>explanantion</a:t>
            </a:r>
            <a:r>
              <a:rPr lang="en-US" altLang="en-US" dirty="0" smtClean="0">
                <a:latin typeface="Calibri" pitchFamily="34" charset="0"/>
              </a:rPr>
              <a:t> of flexible </a:t>
            </a:r>
            <a:r>
              <a:rPr lang="en-US" altLang="en-US" dirty="0">
                <a:latin typeface="Calibri" pitchFamily="34" charset="0"/>
              </a:rPr>
              <a:t>leaders who can use all 14 directive and supportive leadership behaviors to build others’ competence and commitment</a:t>
            </a:r>
          </a:p>
          <a:p>
            <a:pPr lvl="1" eaLnBrk="1" hangingPunct="1">
              <a:spcBef>
                <a:spcPct val="20000"/>
              </a:spcBef>
              <a:buClr>
                <a:srgbClr val="86B845"/>
              </a:buClr>
              <a:buFont typeface="Wingdings" pitchFamily="2" charset="2"/>
              <a:buChar char="§"/>
            </a:pPr>
            <a:r>
              <a:rPr lang="en-US" altLang="en-US" dirty="0">
                <a:latin typeface="Calibri" pitchFamily="34" charset="0"/>
              </a:rPr>
              <a:t>Be able to adjust their leadership style when competence and commitment increases or </a:t>
            </a:r>
            <a:r>
              <a:rPr lang="en-US" altLang="en-US" dirty="0" smtClean="0">
                <a:latin typeface="Calibri" pitchFamily="34" charset="0"/>
              </a:rPr>
              <a:t>decreases for a specific Task or Goal</a:t>
            </a:r>
            <a:endParaRPr lang="en-US" altLang="en-US" dirty="0">
              <a:latin typeface="Calibri" pitchFamily="34" charset="0"/>
            </a:endParaRPr>
          </a:p>
        </p:txBody>
      </p:sp>
      <p:pic>
        <p:nvPicPr>
          <p:cNvPr id="27651"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133600"/>
            <a:ext cx="2400300" cy="3065463"/>
          </a:xfrm>
          <a:prstGeom prst="rect">
            <a:avLst/>
          </a:prstGeom>
          <a:noFill/>
          <a:ln w="9525">
            <a:solidFill>
              <a:srgbClr val="BFBFBF"/>
            </a:solidFill>
            <a:miter lim="800000"/>
            <a:headEnd/>
            <a:tailEnd/>
          </a:ln>
          <a:effectLst>
            <a:outerShdw dist="38100" dir="7740007"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9" name="Picture 8" descr="Impact Map Sample insid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971800"/>
            <a:ext cx="2971800" cy="1882775"/>
          </a:xfrm>
          <a:prstGeom prst="rect">
            <a:avLst/>
          </a:prstGeom>
          <a:noFill/>
          <a:ln>
            <a:noFill/>
          </a:ln>
          <a:effectLst>
            <a:outerShdw dist="38100" dir="2700000" algn="tl" rotWithShape="0">
              <a:srgbClr val="A6A6A6">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bwMode="auto">
          <a:xfrm>
            <a:off x="0" y="304800"/>
            <a:ext cx="91440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200" dirty="0" smtClean="0">
                <a:solidFill>
                  <a:srgbClr val="008000"/>
                </a:solidFill>
                <a:ea typeface="ＭＳ Ｐゴシック" pitchFamily="34" charset="-128"/>
              </a:rPr>
              <a:t>SLII Leaders will …</a:t>
            </a:r>
          </a:p>
        </p:txBody>
      </p:sp>
      <p:sp>
        <p:nvSpPr>
          <p:cNvPr id="31747" name="Content Placeholder 3"/>
          <p:cNvSpPr txBox="1">
            <a:spLocks/>
          </p:cNvSpPr>
          <p:nvPr/>
        </p:nvSpPr>
        <p:spPr bwMode="auto">
          <a:xfrm>
            <a:off x="304800" y="1600200"/>
            <a:ext cx="655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625475" indent="-341313"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Wingdings" pitchFamily="2" charset="2"/>
              <a:buNone/>
            </a:pPr>
            <a:r>
              <a:rPr lang="en-US" altLang="en-US" sz="2800" dirty="0">
                <a:solidFill>
                  <a:srgbClr val="008000"/>
                </a:solidFill>
                <a:latin typeface="Calibri" pitchFamily="34" charset="0"/>
              </a:rPr>
              <a:t>Skill 3—Matching</a:t>
            </a:r>
          </a:p>
          <a:p>
            <a:pPr lvl="1" eaLnBrk="1" hangingPunct="1">
              <a:spcBef>
                <a:spcPct val="20000"/>
              </a:spcBef>
              <a:buClr>
                <a:srgbClr val="86B845"/>
              </a:buClr>
              <a:buFont typeface="Wingdings" pitchFamily="2" charset="2"/>
              <a:buChar char="§"/>
            </a:pPr>
            <a:r>
              <a:rPr lang="en-US" altLang="en-US" dirty="0" smtClean="0">
                <a:latin typeface="Calibri" pitchFamily="34" charset="0"/>
              </a:rPr>
              <a:t>Introduce One </a:t>
            </a:r>
            <a:r>
              <a:rPr lang="en-US" altLang="en-US" dirty="0">
                <a:latin typeface="Calibri" pitchFamily="34" charset="0"/>
              </a:rPr>
              <a:t>on One Conversations to open up communication and provide opportunities for ongoing diagnosis of development level</a:t>
            </a:r>
          </a:p>
          <a:p>
            <a:pPr lvl="1" eaLnBrk="1" hangingPunct="1">
              <a:spcBef>
                <a:spcPct val="20000"/>
              </a:spcBef>
              <a:buClr>
                <a:srgbClr val="86B845"/>
              </a:buClr>
              <a:buFont typeface="Wingdings" pitchFamily="2" charset="2"/>
              <a:buChar char="§"/>
            </a:pPr>
            <a:r>
              <a:rPr lang="en-US" altLang="en-US" dirty="0" smtClean="0">
                <a:latin typeface="Calibri" pitchFamily="34" charset="0"/>
              </a:rPr>
              <a:t>Introduce Alignment </a:t>
            </a:r>
            <a:r>
              <a:rPr lang="en-US" altLang="en-US" dirty="0">
                <a:latin typeface="Calibri" pitchFamily="34" charset="0"/>
              </a:rPr>
              <a:t>Conversations to agree on goals, development levels, and the matching leadership styles</a:t>
            </a:r>
          </a:p>
          <a:p>
            <a:pPr lvl="1" eaLnBrk="1" hangingPunct="1">
              <a:spcBef>
                <a:spcPct val="20000"/>
              </a:spcBef>
              <a:buClr>
                <a:srgbClr val="86B845"/>
              </a:buClr>
              <a:buFont typeface="Wingdings" pitchFamily="2" charset="2"/>
              <a:buChar char="§"/>
            </a:pPr>
            <a:r>
              <a:rPr lang="en-US" altLang="en-US" dirty="0">
                <a:latin typeface="Calibri" pitchFamily="34" charset="0"/>
              </a:rPr>
              <a:t>Demonstrate competence in using SLII tools and resources to help others develop self-reliance, competence, and commitment</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txBox="1">
            <a:spLocks/>
          </p:cNvSpPr>
          <p:nvPr/>
        </p:nvSpPr>
        <p:spPr bwMode="auto">
          <a:xfrm>
            <a:off x="228600" y="58928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pPr>
            <a:r>
              <a:rPr lang="en-US" altLang="en-US" sz="2900">
                <a:solidFill>
                  <a:srgbClr val="7F7F7F"/>
                </a:solidFill>
                <a:latin typeface="Calibri" pitchFamily="34" charset="0"/>
              </a:rPr>
              <a:t>The SLII Experience Road Map to Success</a:t>
            </a:r>
          </a:p>
        </p:txBody>
      </p:sp>
      <p:sp>
        <p:nvSpPr>
          <p:cNvPr id="26" name="Freeform 75"/>
          <p:cNvSpPr>
            <a:spLocks/>
          </p:cNvSpPr>
          <p:nvPr/>
        </p:nvSpPr>
        <p:spPr bwMode="gray">
          <a:xfrm rot="16325292" flipV="1">
            <a:off x="6577013" y="2635250"/>
            <a:ext cx="2079625" cy="733425"/>
          </a:xfrm>
          <a:custGeom>
            <a:avLst/>
            <a:gdLst>
              <a:gd name="T0" fmla="*/ 1849592 w 669"/>
              <a:gd name="T1" fmla="*/ 0 h 236"/>
              <a:gd name="T2" fmla="*/ 1781203 w 669"/>
              <a:gd name="T3" fmla="*/ 186464 h 236"/>
              <a:gd name="T4" fmla="*/ 1004064 w 669"/>
              <a:gd name="T5" fmla="*/ 49724 h 236"/>
              <a:gd name="T6" fmla="*/ 0 w 669"/>
              <a:gd name="T7" fmla="*/ 282804 h 236"/>
              <a:gd name="T8" fmla="*/ 170971 w 669"/>
              <a:gd name="T9" fmla="*/ 627762 h 236"/>
              <a:gd name="T10" fmla="*/ 1004064 w 669"/>
              <a:gd name="T11" fmla="*/ 435083 h 236"/>
              <a:gd name="T12" fmla="*/ 1647536 w 669"/>
              <a:gd name="T13" fmla="*/ 546961 h 236"/>
              <a:gd name="T14" fmla="*/ 1579147 w 669"/>
              <a:gd name="T15" fmla="*/ 733425 h 236"/>
              <a:gd name="T16" fmla="*/ 2079625 w 669"/>
              <a:gd name="T17" fmla="*/ 500345 h 236"/>
              <a:gd name="T18" fmla="*/ 1849592 w 669"/>
              <a:gd name="T19" fmla="*/ 0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9"/>
              <a:gd name="T31" fmla="*/ 0 h 236"/>
              <a:gd name="T32" fmla="*/ 669 w 669"/>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9" h="236">
                <a:moveTo>
                  <a:pt x="595" y="0"/>
                </a:moveTo>
                <a:cubicBezTo>
                  <a:pt x="573" y="60"/>
                  <a:pt x="573" y="60"/>
                  <a:pt x="573" y="60"/>
                </a:cubicBezTo>
                <a:cubicBezTo>
                  <a:pt x="495" y="31"/>
                  <a:pt x="411" y="16"/>
                  <a:pt x="323" y="16"/>
                </a:cubicBezTo>
                <a:cubicBezTo>
                  <a:pt x="207" y="16"/>
                  <a:pt x="98" y="43"/>
                  <a:pt x="0" y="91"/>
                </a:cubicBezTo>
                <a:cubicBezTo>
                  <a:pt x="55" y="202"/>
                  <a:pt x="55" y="202"/>
                  <a:pt x="55" y="202"/>
                </a:cubicBezTo>
                <a:cubicBezTo>
                  <a:pt x="136" y="162"/>
                  <a:pt x="227" y="140"/>
                  <a:pt x="323" y="140"/>
                </a:cubicBezTo>
                <a:cubicBezTo>
                  <a:pt x="396" y="140"/>
                  <a:pt x="465" y="153"/>
                  <a:pt x="530" y="176"/>
                </a:cubicBezTo>
                <a:cubicBezTo>
                  <a:pt x="508" y="236"/>
                  <a:pt x="508" y="236"/>
                  <a:pt x="508" y="236"/>
                </a:cubicBezTo>
                <a:cubicBezTo>
                  <a:pt x="669" y="161"/>
                  <a:pt x="669" y="161"/>
                  <a:pt x="669" y="161"/>
                </a:cubicBezTo>
                <a:cubicBezTo>
                  <a:pt x="595" y="0"/>
                  <a:pt x="595" y="0"/>
                  <a:pt x="595" y="0"/>
                </a:cubicBezTo>
              </a:path>
            </a:pathLst>
          </a:custGeom>
          <a:solidFill>
            <a:schemeClr val="tx1">
              <a:lumMod val="50000"/>
              <a:lumOff val="50000"/>
              <a:alpha val="43000"/>
            </a:schemeClr>
          </a:solidFill>
          <a:ln w="19050">
            <a:noFill/>
            <a:round/>
            <a:headEnd/>
            <a:tailEnd/>
          </a:ln>
        </p:spPr>
        <p:txBody>
          <a:bodyPr wrap="none" anchor="ctr"/>
          <a:lstStyle/>
          <a:p>
            <a:pPr>
              <a:defRPr/>
            </a:pPr>
            <a:endParaRPr lang="en-US" dirty="0">
              <a:latin typeface="Calibri" pitchFamily="34" charset="0"/>
              <a:ea typeface="ＭＳ Ｐゴシック" charset="-128"/>
              <a:cs typeface="ＭＳ Ｐゴシック" charset="-128"/>
            </a:endParaRPr>
          </a:p>
        </p:txBody>
      </p:sp>
      <p:grpSp>
        <p:nvGrpSpPr>
          <p:cNvPr id="2" name="Group 263"/>
          <p:cNvGrpSpPr>
            <a:grpSpLocks/>
          </p:cNvGrpSpPr>
          <p:nvPr/>
        </p:nvGrpSpPr>
        <p:grpSpPr bwMode="auto">
          <a:xfrm>
            <a:off x="3416600" y="1964267"/>
            <a:ext cx="2095200" cy="2102606"/>
            <a:chOff x="2232" y="2020"/>
            <a:chExt cx="1003" cy="1003"/>
          </a:xfrm>
          <a:solidFill>
            <a:schemeClr val="tx1">
              <a:lumMod val="65000"/>
              <a:lumOff val="35000"/>
            </a:schemeClr>
          </a:solidFill>
        </p:grpSpPr>
        <p:sp>
          <p:nvSpPr>
            <p:cNvPr id="29" name="Oval 67"/>
            <p:cNvSpPr>
              <a:spLocks noChangeAspect="1" noChangeArrowheads="1"/>
            </p:cNvSpPr>
            <p:nvPr/>
          </p:nvSpPr>
          <p:spPr bwMode="gray">
            <a:xfrm>
              <a:off x="2232" y="2020"/>
              <a:ext cx="1003" cy="1003"/>
            </a:xfrm>
            <a:prstGeom prst="ellipse">
              <a:avLst/>
            </a:prstGeom>
            <a:grpFill/>
            <a:ln w="19050">
              <a:solidFill>
                <a:srgbClr val="FFFFFF"/>
              </a:solidFill>
              <a:round/>
              <a:headEnd/>
              <a:tailEnd/>
            </a:ln>
          </p:spPr>
          <p:txBody>
            <a:bodyPr wrap="none" anchor="ctr"/>
            <a:lstStyle/>
            <a:p>
              <a:pPr>
                <a:defRPr/>
              </a:pPr>
              <a:endParaRPr lang="en-US" dirty="0">
                <a:latin typeface="Calibri" pitchFamily="34" charset="0"/>
                <a:ea typeface="ＭＳ Ｐゴシック" charset="0"/>
                <a:cs typeface="Calibri" pitchFamily="34" charset="0"/>
              </a:endParaRPr>
            </a:p>
          </p:txBody>
        </p:sp>
        <p:sp>
          <p:nvSpPr>
            <p:cNvPr id="31" name="Oval 69"/>
            <p:cNvSpPr>
              <a:spLocks noChangeAspect="1" noChangeArrowheads="1"/>
            </p:cNvSpPr>
            <p:nvPr/>
          </p:nvSpPr>
          <p:spPr bwMode="gray">
            <a:xfrm>
              <a:off x="2287" y="2076"/>
              <a:ext cx="892" cy="891"/>
            </a:xfrm>
            <a:prstGeom prst="ellipse">
              <a:avLst/>
            </a:prstGeom>
            <a:grpFill/>
            <a:ln w="19050">
              <a:solidFill>
                <a:srgbClr val="FFFFFF"/>
              </a:solidFill>
              <a:round/>
              <a:headEnd/>
              <a:tailEnd/>
            </a:ln>
          </p:spPr>
          <p:txBody>
            <a:bodyPr wrap="none" anchor="ctr"/>
            <a:lstStyle/>
            <a:p>
              <a:pPr>
                <a:defRPr/>
              </a:pPr>
              <a:endParaRPr lang="en-US" dirty="0">
                <a:latin typeface="Calibri" pitchFamily="34" charset="0"/>
                <a:ea typeface="ＭＳ Ｐゴシック" charset="0"/>
                <a:cs typeface="Calibri" pitchFamily="34" charset="0"/>
              </a:endParaRPr>
            </a:p>
          </p:txBody>
        </p:sp>
      </p:grpSp>
      <p:grpSp>
        <p:nvGrpSpPr>
          <p:cNvPr id="3" name="Group 4"/>
          <p:cNvGrpSpPr>
            <a:grpSpLocks/>
          </p:cNvGrpSpPr>
          <p:nvPr/>
        </p:nvGrpSpPr>
        <p:grpSpPr bwMode="auto">
          <a:xfrm>
            <a:off x="1501775" y="722313"/>
            <a:ext cx="1704975" cy="1657350"/>
            <a:chOff x="1165225" y="1041400"/>
            <a:chExt cx="1704975" cy="1657350"/>
          </a:xfrm>
        </p:grpSpPr>
        <p:sp>
          <p:nvSpPr>
            <p:cNvPr id="35860" name="Oval 86"/>
            <p:cNvSpPr>
              <a:spLocks noChangeArrowheads="1"/>
            </p:cNvSpPr>
            <p:nvPr/>
          </p:nvSpPr>
          <p:spPr bwMode="gray">
            <a:xfrm>
              <a:off x="1165225" y="1041400"/>
              <a:ext cx="1704975" cy="1657350"/>
            </a:xfrm>
            <a:prstGeom prst="ellipse">
              <a:avLst/>
            </a:prstGeom>
            <a:solidFill>
              <a:srgbClr val="FFDC6E"/>
            </a:solidFill>
            <a:ln w="19050">
              <a:solidFill>
                <a:srgbClr val="FFFFFF"/>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61" name="Oval 28"/>
            <p:cNvSpPr>
              <a:spLocks noChangeArrowheads="1"/>
            </p:cNvSpPr>
            <p:nvPr/>
          </p:nvSpPr>
          <p:spPr bwMode="gray">
            <a:xfrm>
              <a:off x="1252538" y="1127125"/>
              <a:ext cx="1530350" cy="1487488"/>
            </a:xfrm>
            <a:prstGeom prst="ellipse">
              <a:avLst/>
            </a:prstGeom>
            <a:solidFill>
              <a:srgbClr val="FFDC6E"/>
            </a:solidFill>
            <a:ln w="19050">
              <a:solidFill>
                <a:srgbClr val="FFFFFF"/>
              </a:solidFill>
              <a:round/>
              <a:headEnd/>
              <a:tailEnd/>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62" name="Text Box 29"/>
            <p:cNvSpPr txBox="1">
              <a:spLocks noChangeArrowheads="1"/>
            </p:cNvSpPr>
            <p:nvPr/>
          </p:nvSpPr>
          <p:spPr bwMode="gray">
            <a:xfrm>
              <a:off x="1252538" y="1595438"/>
              <a:ext cx="1519237"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5000"/>
                </a:lnSpc>
              </a:pPr>
              <a:r>
                <a:rPr lang="en-US" altLang="en-US" sz="2600">
                  <a:solidFill>
                    <a:srgbClr val="FFFFFF"/>
                  </a:solidFill>
                  <a:latin typeface="Calibri" pitchFamily="34" charset="0"/>
                </a:rPr>
                <a:t>PRACTICE</a:t>
              </a:r>
            </a:p>
          </p:txBody>
        </p:sp>
      </p:grpSp>
      <p:grpSp>
        <p:nvGrpSpPr>
          <p:cNvPr id="4" name="Group 1"/>
          <p:cNvGrpSpPr>
            <a:grpSpLocks/>
          </p:cNvGrpSpPr>
          <p:nvPr/>
        </p:nvGrpSpPr>
        <p:grpSpPr bwMode="auto">
          <a:xfrm>
            <a:off x="5694363" y="722313"/>
            <a:ext cx="1706562" cy="1657350"/>
            <a:chOff x="6057900" y="962025"/>
            <a:chExt cx="1706563" cy="1657350"/>
          </a:xfrm>
        </p:grpSpPr>
        <p:sp>
          <p:nvSpPr>
            <p:cNvPr id="35857" name="Oval 86"/>
            <p:cNvSpPr>
              <a:spLocks noChangeArrowheads="1"/>
            </p:cNvSpPr>
            <p:nvPr/>
          </p:nvSpPr>
          <p:spPr bwMode="gray">
            <a:xfrm>
              <a:off x="6057900" y="962025"/>
              <a:ext cx="1706563" cy="1657350"/>
            </a:xfrm>
            <a:prstGeom prst="ellipse">
              <a:avLst/>
            </a:prstGeom>
            <a:solidFill>
              <a:srgbClr val="F89B33"/>
            </a:solidFill>
            <a:ln w="19050">
              <a:solidFill>
                <a:srgbClr val="FFFFFF"/>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58" name="Oval 28"/>
            <p:cNvSpPr>
              <a:spLocks noChangeArrowheads="1"/>
            </p:cNvSpPr>
            <p:nvPr/>
          </p:nvSpPr>
          <p:spPr bwMode="gray">
            <a:xfrm>
              <a:off x="6145213" y="1046163"/>
              <a:ext cx="1531937" cy="1489075"/>
            </a:xfrm>
            <a:prstGeom prst="ellipse">
              <a:avLst/>
            </a:prstGeom>
            <a:solidFill>
              <a:srgbClr val="F89B33"/>
            </a:solidFill>
            <a:ln w="19050">
              <a:solidFill>
                <a:srgbClr val="FFFFFF"/>
              </a:solidFill>
              <a:round/>
              <a:headEnd/>
              <a:tailEnd/>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59" name="Text Box 29"/>
            <p:cNvSpPr txBox="1">
              <a:spLocks noChangeArrowheads="1"/>
            </p:cNvSpPr>
            <p:nvPr/>
          </p:nvSpPr>
          <p:spPr bwMode="gray">
            <a:xfrm>
              <a:off x="6310313" y="1514475"/>
              <a:ext cx="12017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5000"/>
                </a:lnSpc>
              </a:pPr>
              <a:r>
                <a:rPr lang="en-US" altLang="en-US" sz="2600">
                  <a:solidFill>
                    <a:srgbClr val="FFFFFF"/>
                  </a:solidFill>
                  <a:latin typeface="Calibri" pitchFamily="34" charset="0"/>
                </a:rPr>
                <a:t>LEARN</a:t>
              </a:r>
            </a:p>
          </p:txBody>
        </p:sp>
      </p:grpSp>
      <p:grpSp>
        <p:nvGrpSpPr>
          <p:cNvPr id="5" name="Group 3"/>
          <p:cNvGrpSpPr>
            <a:grpSpLocks/>
          </p:cNvGrpSpPr>
          <p:nvPr/>
        </p:nvGrpSpPr>
        <p:grpSpPr bwMode="auto">
          <a:xfrm>
            <a:off x="1501775" y="3633788"/>
            <a:ext cx="1704975" cy="1657350"/>
            <a:chOff x="1162050" y="4024313"/>
            <a:chExt cx="1704975" cy="1657350"/>
          </a:xfrm>
        </p:grpSpPr>
        <p:sp>
          <p:nvSpPr>
            <p:cNvPr id="35854" name="Oval 86"/>
            <p:cNvSpPr>
              <a:spLocks noChangeArrowheads="1"/>
            </p:cNvSpPr>
            <p:nvPr/>
          </p:nvSpPr>
          <p:spPr bwMode="gray">
            <a:xfrm>
              <a:off x="1162050" y="4024313"/>
              <a:ext cx="1704975" cy="1657350"/>
            </a:xfrm>
            <a:prstGeom prst="ellipse">
              <a:avLst/>
            </a:prstGeom>
            <a:solidFill>
              <a:srgbClr val="B0D357"/>
            </a:solidFill>
            <a:ln w="19050">
              <a:solidFill>
                <a:srgbClr val="FFFFFF"/>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55" name="Oval 28"/>
            <p:cNvSpPr>
              <a:spLocks noChangeArrowheads="1"/>
            </p:cNvSpPr>
            <p:nvPr/>
          </p:nvSpPr>
          <p:spPr bwMode="gray">
            <a:xfrm>
              <a:off x="1249363" y="4108450"/>
              <a:ext cx="1530350" cy="1489075"/>
            </a:xfrm>
            <a:prstGeom prst="ellipse">
              <a:avLst/>
            </a:prstGeom>
            <a:solidFill>
              <a:srgbClr val="B0D357"/>
            </a:solidFill>
            <a:ln w="19050">
              <a:solidFill>
                <a:srgbClr val="FFFFFF"/>
              </a:solidFill>
              <a:round/>
              <a:headEnd/>
              <a:tailEnd/>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56" name="Text Box 29"/>
            <p:cNvSpPr txBox="1">
              <a:spLocks noChangeArrowheads="1"/>
            </p:cNvSpPr>
            <p:nvPr/>
          </p:nvSpPr>
          <p:spPr bwMode="gray">
            <a:xfrm>
              <a:off x="1312334" y="4578350"/>
              <a:ext cx="1388534"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5000"/>
                </a:lnSpc>
              </a:pPr>
              <a:r>
                <a:rPr lang="en-US" altLang="en-US" sz="2600">
                  <a:solidFill>
                    <a:srgbClr val="FFFFFF"/>
                  </a:solidFill>
                  <a:latin typeface="Calibri" pitchFamily="34" charset="0"/>
                </a:rPr>
                <a:t>MASTER</a:t>
              </a:r>
            </a:p>
          </p:txBody>
        </p:sp>
      </p:grpSp>
      <p:grpSp>
        <p:nvGrpSpPr>
          <p:cNvPr id="6" name="Group 2"/>
          <p:cNvGrpSpPr>
            <a:grpSpLocks/>
          </p:cNvGrpSpPr>
          <p:nvPr/>
        </p:nvGrpSpPr>
        <p:grpSpPr bwMode="auto">
          <a:xfrm>
            <a:off x="5695950" y="3633788"/>
            <a:ext cx="1704975" cy="1657350"/>
            <a:chOff x="6026150" y="4022725"/>
            <a:chExt cx="1704975" cy="1657350"/>
          </a:xfrm>
        </p:grpSpPr>
        <p:sp>
          <p:nvSpPr>
            <p:cNvPr id="35851" name="Oval 86"/>
            <p:cNvSpPr>
              <a:spLocks noChangeArrowheads="1"/>
            </p:cNvSpPr>
            <p:nvPr/>
          </p:nvSpPr>
          <p:spPr bwMode="gray">
            <a:xfrm>
              <a:off x="6026150" y="4022725"/>
              <a:ext cx="1704975" cy="1657350"/>
            </a:xfrm>
            <a:prstGeom prst="ellipse">
              <a:avLst/>
            </a:prstGeom>
            <a:solidFill>
              <a:srgbClr val="EE3E42"/>
            </a:solidFill>
            <a:ln w="19050">
              <a:solidFill>
                <a:srgbClr val="FFFFFF"/>
              </a:solidFill>
              <a:round/>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52" name="Oval 28"/>
            <p:cNvSpPr>
              <a:spLocks noChangeArrowheads="1"/>
            </p:cNvSpPr>
            <p:nvPr/>
          </p:nvSpPr>
          <p:spPr bwMode="gray">
            <a:xfrm>
              <a:off x="6113463" y="4108450"/>
              <a:ext cx="1530350" cy="1487488"/>
            </a:xfrm>
            <a:prstGeom prst="ellipse">
              <a:avLst/>
            </a:prstGeom>
            <a:solidFill>
              <a:srgbClr val="EE3E42"/>
            </a:solidFill>
            <a:ln w="19050">
              <a:solidFill>
                <a:srgbClr val="FFFFFF"/>
              </a:solidFill>
              <a:round/>
              <a:headEnd/>
              <a:tailEnd/>
            </a:ln>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35853" name="Text Box 29"/>
            <p:cNvSpPr txBox="1">
              <a:spLocks noChangeArrowheads="1"/>
            </p:cNvSpPr>
            <p:nvPr/>
          </p:nvSpPr>
          <p:spPr bwMode="gray">
            <a:xfrm>
              <a:off x="6180667" y="4576763"/>
              <a:ext cx="140546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85000"/>
                </a:lnSpc>
              </a:pPr>
              <a:r>
                <a:rPr lang="en-US" altLang="en-US" sz="2600">
                  <a:solidFill>
                    <a:srgbClr val="FFFFFF"/>
                  </a:solidFill>
                  <a:latin typeface="Calibri" pitchFamily="34" charset="0"/>
                </a:rPr>
                <a:t>LAUNCH</a:t>
              </a:r>
            </a:p>
          </p:txBody>
        </p:sp>
      </p:grpSp>
      <p:sp>
        <p:nvSpPr>
          <p:cNvPr id="35848" name="TextBox 32"/>
          <p:cNvSpPr txBox="1">
            <a:spLocks noChangeAspect="1" noChangeArrowheads="1"/>
          </p:cNvSpPr>
          <p:nvPr/>
        </p:nvSpPr>
        <p:spPr bwMode="gray">
          <a:xfrm>
            <a:off x="3324225" y="2570163"/>
            <a:ext cx="226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b="1">
                <a:solidFill>
                  <a:srgbClr val="FFFFFF"/>
                </a:solidFill>
                <a:latin typeface="Calibri" pitchFamily="34" charset="0"/>
              </a:rPr>
              <a:t>Situational </a:t>
            </a:r>
            <a:br>
              <a:rPr lang="en-US" altLang="en-US" sz="2000" b="1">
                <a:solidFill>
                  <a:srgbClr val="FFFFFF"/>
                </a:solidFill>
                <a:latin typeface="Calibri" pitchFamily="34" charset="0"/>
              </a:rPr>
            </a:br>
            <a:r>
              <a:rPr lang="en-US" altLang="en-US" sz="2000" b="1">
                <a:solidFill>
                  <a:srgbClr val="FFFFFF"/>
                </a:solidFill>
                <a:latin typeface="Calibri" pitchFamily="34" charset="0"/>
              </a:rPr>
              <a:t>Leadership</a:t>
            </a:r>
            <a:r>
              <a:rPr lang="en-US" altLang="en-US" sz="2000" b="1" baseline="30000">
                <a:solidFill>
                  <a:srgbClr val="FFFFFF"/>
                </a:solidFill>
                <a:latin typeface="Calibri" pitchFamily="34" charset="0"/>
              </a:rPr>
              <a:t>®</a:t>
            </a:r>
            <a:r>
              <a:rPr lang="en-US" altLang="en-US" sz="2000" b="1">
                <a:solidFill>
                  <a:srgbClr val="FFFFFF"/>
                </a:solidFill>
                <a:latin typeface="Calibri" pitchFamily="34" charset="0"/>
              </a:rPr>
              <a:t> II</a:t>
            </a:r>
          </a:p>
        </p:txBody>
      </p:sp>
      <p:sp>
        <p:nvSpPr>
          <p:cNvPr id="50" name="Freeform 49"/>
          <p:cNvSpPr>
            <a:spLocks/>
          </p:cNvSpPr>
          <p:nvPr/>
        </p:nvSpPr>
        <p:spPr bwMode="gray">
          <a:xfrm rot="60000" flipH="1">
            <a:off x="3425825" y="706438"/>
            <a:ext cx="2079625" cy="733425"/>
          </a:xfrm>
          <a:custGeom>
            <a:avLst/>
            <a:gdLst>
              <a:gd name="T0" fmla="*/ 1849592 w 669"/>
              <a:gd name="T1" fmla="*/ 0 h 236"/>
              <a:gd name="T2" fmla="*/ 1781203 w 669"/>
              <a:gd name="T3" fmla="*/ 186464 h 236"/>
              <a:gd name="T4" fmla="*/ 1004064 w 669"/>
              <a:gd name="T5" fmla="*/ 49724 h 236"/>
              <a:gd name="T6" fmla="*/ 0 w 669"/>
              <a:gd name="T7" fmla="*/ 282804 h 236"/>
              <a:gd name="T8" fmla="*/ 170971 w 669"/>
              <a:gd name="T9" fmla="*/ 627762 h 236"/>
              <a:gd name="T10" fmla="*/ 1004064 w 669"/>
              <a:gd name="T11" fmla="*/ 435083 h 236"/>
              <a:gd name="T12" fmla="*/ 1647536 w 669"/>
              <a:gd name="T13" fmla="*/ 546961 h 236"/>
              <a:gd name="T14" fmla="*/ 1579147 w 669"/>
              <a:gd name="T15" fmla="*/ 733425 h 236"/>
              <a:gd name="T16" fmla="*/ 2079625 w 669"/>
              <a:gd name="T17" fmla="*/ 500345 h 236"/>
              <a:gd name="T18" fmla="*/ 1849592 w 669"/>
              <a:gd name="T19" fmla="*/ 0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9"/>
              <a:gd name="T31" fmla="*/ 0 h 236"/>
              <a:gd name="T32" fmla="*/ 669 w 669"/>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9" h="236">
                <a:moveTo>
                  <a:pt x="595" y="0"/>
                </a:moveTo>
                <a:cubicBezTo>
                  <a:pt x="573" y="60"/>
                  <a:pt x="573" y="60"/>
                  <a:pt x="573" y="60"/>
                </a:cubicBezTo>
                <a:cubicBezTo>
                  <a:pt x="495" y="31"/>
                  <a:pt x="411" y="16"/>
                  <a:pt x="323" y="16"/>
                </a:cubicBezTo>
                <a:cubicBezTo>
                  <a:pt x="207" y="16"/>
                  <a:pt x="98" y="43"/>
                  <a:pt x="0" y="91"/>
                </a:cubicBezTo>
                <a:cubicBezTo>
                  <a:pt x="55" y="202"/>
                  <a:pt x="55" y="202"/>
                  <a:pt x="55" y="202"/>
                </a:cubicBezTo>
                <a:cubicBezTo>
                  <a:pt x="136" y="162"/>
                  <a:pt x="227" y="140"/>
                  <a:pt x="323" y="140"/>
                </a:cubicBezTo>
                <a:cubicBezTo>
                  <a:pt x="396" y="140"/>
                  <a:pt x="465" y="153"/>
                  <a:pt x="530" y="176"/>
                </a:cubicBezTo>
                <a:cubicBezTo>
                  <a:pt x="508" y="236"/>
                  <a:pt x="508" y="236"/>
                  <a:pt x="508" y="236"/>
                </a:cubicBezTo>
                <a:cubicBezTo>
                  <a:pt x="669" y="161"/>
                  <a:pt x="669" y="161"/>
                  <a:pt x="669" y="161"/>
                </a:cubicBezTo>
                <a:cubicBezTo>
                  <a:pt x="595" y="0"/>
                  <a:pt x="595" y="0"/>
                  <a:pt x="595" y="0"/>
                </a:cubicBezTo>
              </a:path>
            </a:pathLst>
          </a:custGeom>
          <a:solidFill>
            <a:schemeClr val="tx1">
              <a:lumMod val="50000"/>
              <a:lumOff val="50000"/>
              <a:alpha val="43000"/>
            </a:schemeClr>
          </a:solidFill>
          <a:ln w="19050">
            <a:noFill/>
            <a:round/>
            <a:headEnd/>
            <a:tailEnd/>
          </a:ln>
        </p:spPr>
        <p:txBody>
          <a:bodyPr wrap="none" anchor="ctr"/>
          <a:lstStyle/>
          <a:p>
            <a:pPr>
              <a:defRPr/>
            </a:pPr>
            <a:endParaRPr lang="en-US" dirty="0">
              <a:latin typeface="Calibri" pitchFamily="34" charset="0"/>
              <a:ea typeface="ＭＳ Ｐゴシック" charset="-128"/>
              <a:cs typeface="ＭＳ Ｐゴシック" charset="-128"/>
            </a:endParaRPr>
          </a:p>
        </p:txBody>
      </p:sp>
      <p:sp>
        <p:nvSpPr>
          <p:cNvPr id="51" name="Freeform 76"/>
          <p:cNvSpPr>
            <a:spLocks/>
          </p:cNvSpPr>
          <p:nvPr/>
        </p:nvSpPr>
        <p:spPr bwMode="gray">
          <a:xfrm rot="5525292" flipV="1">
            <a:off x="252413" y="2630488"/>
            <a:ext cx="2079625" cy="733425"/>
          </a:xfrm>
          <a:custGeom>
            <a:avLst/>
            <a:gdLst>
              <a:gd name="T0" fmla="*/ 1849592 w 669"/>
              <a:gd name="T1" fmla="*/ 0 h 236"/>
              <a:gd name="T2" fmla="*/ 1781203 w 669"/>
              <a:gd name="T3" fmla="*/ 186464 h 236"/>
              <a:gd name="T4" fmla="*/ 1004064 w 669"/>
              <a:gd name="T5" fmla="*/ 49724 h 236"/>
              <a:gd name="T6" fmla="*/ 0 w 669"/>
              <a:gd name="T7" fmla="*/ 282804 h 236"/>
              <a:gd name="T8" fmla="*/ 170971 w 669"/>
              <a:gd name="T9" fmla="*/ 627762 h 236"/>
              <a:gd name="T10" fmla="*/ 1004064 w 669"/>
              <a:gd name="T11" fmla="*/ 435083 h 236"/>
              <a:gd name="T12" fmla="*/ 1647536 w 669"/>
              <a:gd name="T13" fmla="*/ 546961 h 236"/>
              <a:gd name="T14" fmla="*/ 1579147 w 669"/>
              <a:gd name="T15" fmla="*/ 733425 h 236"/>
              <a:gd name="T16" fmla="*/ 2079625 w 669"/>
              <a:gd name="T17" fmla="*/ 500345 h 236"/>
              <a:gd name="T18" fmla="*/ 1849592 w 669"/>
              <a:gd name="T19" fmla="*/ 0 h 2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9"/>
              <a:gd name="T31" fmla="*/ 0 h 236"/>
              <a:gd name="T32" fmla="*/ 669 w 669"/>
              <a:gd name="T33" fmla="*/ 236 h 2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9" h="236">
                <a:moveTo>
                  <a:pt x="595" y="0"/>
                </a:moveTo>
                <a:cubicBezTo>
                  <a:pt x="573" y="60"/>
                  <a:pt x="573" y="60"/>
                  <a:pt x="573" y="60"/>
                </a:cubicBezTo>
                <a:cubicBezTo>
                  <a:pt x="495" y="31"/>
                  <a:pt x="411" y="16"/>
                  <a:pt x="323" y="16"/>
                </a:cubicBezTo>
                <a:cubicBezTo>
                  <a:pt x="207" y="16"/>
                  <a:pt x="98" y="43"/>
                  <a:pt x="0" y="91"/>
                </a:cubicBezTo>
                <a:cubicBezTo>
                  <a:pt x="55" y="202"/>
                  <a:pt x="55" y="202"/>
                  <a:pt x="55" y="202"/>
                </a:cubicBezTo>
                <a:cubicBezTo>
                  <a:pt x="136" y="162"/>
                  <a:pt x="227" y="140"/>
                  <a:pt x="323" y="140"/>
                </a:cubicBezTo>
                <a:cubicBezTo>
                  <a:pt x="396" y="140"/>
                  <a:pt x="465" y="153"/>
                  <a:pt x="530" y="176"/>
                </a:cubicBezTo>
                <a:cubicBezTo>
                  <a:pt x="508" y="236"/>
                  <a:pt x="508" y="236"/>
                  <a:pt x="508" y="236"/>
                </a:cubicBezTo>
                <a:cubicBezTo>
                  <a:pt x="669" y="161"/>
                  <a:pt x="669" y="161"/>
                  <a:pt x="669" y="161"/>
                </a:cubicBezTo>
                <a:cubicBezTo>
                  <a:pt x="595" y="0"/>
                  <a:pt x="595" y="0"/>
                  <a:pt x="595" y="0"/>
                </a:cubicBezTo>
              </a:path>
            </a:pathLst>
          </a:custGeom>
          <a:solidFill>
            <a:schemeClr val="tx1">
              <a:lumMod val="50000"/>
              <a:lumOff val="50000"/>
              <a:alpha val="43000"/>
            </a:schemeClr>
          </a:solidFill>
          <a:ln w="19050">
            <a:noFill/>
            <a:round/>
            <a:headEnd/>
            <a:tailEnd/>
          </a:ln>
        </p:spPr>
        <p:txBody>
          <a:bodyPr wrap="none" anchor="ctr"/>
          <a:lstStyle/>
          <a:p>
            <a:pPr>
              <a:defRPr/>
            </a:pPr>
            <a:endParaRPr lang="en-US" dirty="0">
              <a:latin typeface="Calibri" pitchFamily="34"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nodeType="afterGroup">
                            <p:stCondLst>
                              <p:cond delay="500"/>
                            </p:stCondLst>
                            <p:childTnLst>
                              <p:par>
                                <p:cTn id="14" presetID="6" presetClass="entr" presetSubtype="3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1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right)">
                                      <p:cBhvr>
                                        <p:cTn id="21" dur="500"/>
                                        <p:tgtEl>
                                          <p:spTgt spid="50"/>
                                        </p:tgtEl>
                                      </p:cBhvr>
                                    </p:animEffect>
                                  </p:childTnLst>
                                </p:cTn>
                              </p:par>
                            </p:childTnLst>
                          </p:cTn>
                        </p:par>
                        <p:par>
                          <p:cTn id="22" fill="hold" nodeType="afterGroup">
                            <p:stCondLst>
                              <p:cond delay="500"/>
                            </p:stCondLst>
                            <p:childTnLst>
                              <p:par>
                                <p:cTn id="23" presetID="6" presetClass="entr" presetSubtype="3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out)">
                                      <p:cBhvr>
                                        <p:cTn id="25" dur="1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par>
                          <p:cTn id="31" fill="hold" nodeType="afterGroup">
                            <p:stCondLst>
                              <p:cond delay="500"/>
                            </p:stCondLst>
                            <p:childTnLst>
                              <p:par>
                                <p:cTn id="32" presetID="6" presetClass="entr" presetSubtype="3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out)">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45"/>
          <p:cNvGrpSpPr>
            <a:grpSpLocks/>
          </p:cNvGrpSpPr>
          <p:nvPr/>
        </p:nvGrpSpPr>
        <p:grpSpPr bwMode="auto">
          <a:xfrm>
            <a:off x="676275" y="5054600"/>
            <a:ext cx="7794625" cy="1362075"/>
            <a:chOff x="349858" y="3998218"/>
            <a:chExt cx="8329988" cy="1623298"/>
          </a:xfrm>
        </p:grpSpPr>
        <p:grpSp>
          <p:nvGrpSpPr>
            <p:cNvPr id="3" name="Group 77"/>
            <p:cNvGrpSpPr>
              <a:grpSpLocks/>
            </p:cNvGrpSpPr>
            <p:nvPr/>
          </p:nvGrpSpPr>
          <p:grpSpPr bwMode="auto">
            <a:xfrm>
              <a:off x="353732" y="3998218"/>
              <a:ext cx="8326114" cy="1623298"/>
              <a:chOff x="477" y="2972"/>
              <a:chExt cx="4806" cy="937"/>
            </a:xfrm>
            <a:solidFill>
              <a:schemeClr val="tx1">
                <a:lumMod val="65000"/>
                <a:lumOff val="35000"/>
              </a:schemeClr>
            </a:solidFill>
          </p:grpSpPr>
          <p:sp>
            <p:nvSpPr>
              <p:cNvPr id="49" name="Freeform 18"/>
              <p:cNvSpPr>
                <a:spLocks/>
              </p:cNvSpPr>
              <p:nvPr/>
            </p:nvSpPr>
            <p:spPr bwMode="gray">
              <a:xfrm>
                <a:off x="477" y="2972"/>
                <a:ext cx="4806" cy="640"/>
              </a:xfrm>
              <a:custGeom>
                <a:avLst/>
                <a:gdLst>
                  <a:gd name="T0" fmla="*/ 57661 w 3370"/>
                  <a:gd name="T1" fmla="*/ 7647 h 449"/>
                  <a:gd name="T2" fmla="*/ 0 w 3370"/>
                  <a:gd name="T3" fmla="*/ 7647 h 449"/>
                  <a:gd name="T4" fmla="*/ 5580 w 3370"/>
                  <a:gd name="T5" fmla="*/ 0 h 449"/>
                  <a:gd name="T6" fmla="*/ 52079 w 3370"/>
                  <a:gd name="T7" fmla="*/ 0 h 449"/>
                  <a:gd name="T8" fmla="*/ 57661 w 3370"/>
                  <a:gd name="T9" fmla="*/ 7647 h 449"/>
                  <a:gd name="T10" fmla="*/ 0 60000 65536"/>
                  <a:gd name="T11" fmla="*/ 0 60000 65536"/>
                  <a:gd name="T12" fmla="*/ 0 60000 65536"/>
                  <a:gd name="T13" fmla="*/ 0 60000 65536"/>
                  <a:gd name="T14" fmla="*/ 0 60000 65536"/>
                  <a:gd name="T15" fmla="*/ 0 w 3370"/>
                  <a:gd name="T16" fmla="*/ 0 h 449"/>
                  <a:gd name="T17" fmla="*/ 3370 w 3370"/>
                  <a:gd name="T18" fmla="*/ 449 h 449"/>
                </a:gdLst>
                <a:ahLst/>
                <a:cxnLst>
                  <a:cxn ang="T10">
                    <a:pos x="T0" y="T1"/>
                  </a:cxn>
                  <a:cxn ang="T11">
                    <a:pos x="T2" y="T3"/>
                  </a:cxn>
                  <a:cxn ang="T12">
                    <a:pos x="T4" y="T5"/>
                  </a:cxn>
                  <a:cxn ang="T13">
                    <a:pos x="T6" y="T7"/>
                  </a:cxn>
                  <a:cxn ang="T14">
                    <a:pos x="T8" y="T9"/>
                  </a:cxn>
                </a:cxnLst>
                <a:rect l="T15" t="T16" r="T17" b="T18"/>
                <a:pathLst>
                  <a:path w="3370" h="449">
                    <a:moveTo>
                      <a:pt x="3370" y="449"/>
                    </a:moveTo>
                    <a:lnTo>
                      <a:pt x="0" y="449"/>
                    </a:lnTo>
                    <a:lnTo>
                      <a:pt x="326" y="0"/>
                    </a:lnTo>
                    <a:lnTo>
                      <a:pt x="3044" y="0"/>
                    </a:lnTo>
                    <a:lnTo>
                      <a:pt x="3370" y="449"/>
                    </a:lnTo>
                    <a:close/>
                  </a:path>
                </a:pathLst>
              </a:custGeom>
              <a:grpFill/>
              <a:ln w="19050">
                <a:solidFill>
                  <a:schemeClr val="bg1">
                    <a:lumMod val="50000"/>
                  </a:schemeClr>
                </a:solidFill>
                <a:round/>
                <a:headEnd/>
                <a:tailEnd/>
              </a:ln>
            </p:spPr>
            <p:txBody>
              <a:bodyPr wrap="none" anchor="ctr"/>
              <a:lstStyle/>
              <a:p>
                <a:pPr>
                  <a:defRPr/>
                </a:pPr>
                <a:endParaRPr lang="en-US" dirty="0">
                  <a:latin typeface="Calibri" pitchFamily="34" charset="0"/>
                  <a:ea typeface="ＭＳ Ｐゴシック" charset="0"/>
                  <a:cs typeface="Geneva" charset="0"/>
                </a:endParaRPr>
              </a:p>
            </p:txBody>
          </p:sp>
          <p:sp>
            <p:nvSpPr>
              <p:cNvPr id="50" name="Rectangle 19"/>
              <p:cNvSpPr>
                <a:spLocks noChangeArrowheads="1"/>
              </p:cNvSpPr>
              <p:nvPr/>
            </p:nvSpPr>
            <p:spPr bwMode="gray">
              <a:xfrm>
                <a:off x="477" y="3609"/>
                <a:ext cx="4806" cy="300"/>
              </a:xfrm>
              <a:prstGeom prst="rect">
                <a:avLst/>
              </a:prstGeom>
              <a:grpFill/>
              <a:ln w="19050">
                <a:solidFill>
                  <a:schemeClr val="bg1">
                    <a:lumMod val="50000"/>
                  </a:schemeClr>
                </a:solidFill>
                <a:miter lim="800000"/>
                <a:headEnd/>
                <a:tailEnd/>
              </a:ln>
            </p:spPr>
            <p:txBody>
              <a:bodyPr wrap="none" anchor="ctr"/>
              <a:lstStyle/>
              <a:p>
                <a:pPr>
                  <a:defRPr/>
                </a:pPr>
                <a:endParaRPr lang="en-US" dirty="0">
                  <a:latin typeface="Calibri" pitchFamily="34" charset="0"/>
                  <a:ea typeface="ＭＳ Ｐゴシック" charset="0"/>
                  <a:cs typeface="Geneva" charset="0"/>
                </a:endParaRPr>
              </a:p>
            </p:txBody>
          </p:sp>
        </p:grpSp>
        <p:sp>
          <p:nvSpPr>
            <p:cNvPr id="44052" name="Text Box 31"/>
            <p:cNvSpPr txBox="1">
              <a:spLocks noChangeArrowheads="1"/>
            </p:cNvSpPr>
            <p:nvPr/>
          </p:nvSpPr>
          <p:spPr bwMode="gray">
            <a:xfrm>
              <a:off x="349858" y="4988549"/>
              <a:ext cx="8326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Font typeface="Arial" pitchFamily="34" charset="0"/>
                <a:buNone/>
              </a:pPr>
              <a:r>
                <a:rPr lang="en-US" altLang="en-US" sz="2800">
                  <a:solidFill>
                    <a:schemeClr val="bg1"/>
                  </a:solidFill>
                  <a:latin typeface="Calibri" pitchFamily="34" charset="0"/>
                </a:rPr>
                <a:t>Three Skills of a Situational Leader</a:t>
              </a:r>
            </a:p>
          </p:txBody>
        </p:sp>
      </p:grpSp>
      <p:cxnSp>
        <p:nvCxnSpPr>
          <p:cNvPr id="51" name="Straight Connector 50"/>
          <p:cNvCxnSpPr/>
          <p:nvPr/>
        </p:nvCxnSpPr>
        <p:spPr>
          <a:xfrm>
            <a:off x="8313738" y="220663"/>
            <a:ext cx="0" cy="472440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sp>
        <p:nvSpPr>
          <p:cNvPr id="52" name="Content Placeholder 2"/>
          <p:cNvSpPr txBox="1">
            <a:spLocks/>
          </p:cNvSpPr>
          <p:nvPr/>
        </p:nvSpPr>
        <p:spPr>
          <a:xfrm rot="16200000">
            <a:off x="6273801" y="2308225"/>
            <a:ext cx="4724400"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ctr" eaLnBrk="1" fontAlgn="auto" hangingPunct="1">
              <a:spcAft>
                <a:spcPts val="0"/>
              </a:spcAft>
              <a:buFont typeface="Arial"/>
              <a:buNone/>
              <a:defRPr/>
            </a:pPr>
            <a:r>
              <a:rPr lang="en-US" sz="2400" dirty="0" smtClean="0">
                <a:solidFill>
                  <a:schemeClr val="bg1">
                    <a:lumMod val="50000"/>
                  </a:schemeClr>
                </a:solidFill>
                <a:ea typeface="+mn-ea"/>
                <a:cs typeface="+mn-cs"/>
              </a:rPr>
              <a:t>Alignment</a:t>
            </a:r>
          </a:p>
        </p:txBody>
      </p:sp>
      <p:grpSp>
        <p:nvGrpSpPr>
          <p:cNvPr id="4" name="Group 52"/>
          <p:cNvGrpSpPr>
            <a:grpSpLocks/>
          </p:cNvGrpSpPr>
          <p:nvPr/>
        </p:nvGrpSpPr>
        <p:grpSpPr bwMode="auto">
          <a:xfrm>
            <a:off x="2775966" y="-1"/>
            <a:ext cx="4963098" cy="1960741"/>
            <a:chOff x="3509430" y="186262"/>
            <a:chExt cx="4339171" cy="1483023"/>
          </a:xfrm>
        </p:grpSpPr>
        <p:pic>
          <p:nvPicPr>
            <p:cNvPr id="44047" name="Picture 5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677383" y="296332"/>
              <a:ext cx="4171218" cy="137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9430" y="186262"/>
              <a:ext cx="1891562" cy="148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9" name="Text Box 24"/>
            <p:cNvSpPr txBox="1">
              <a:spLocks noChangeArrowheads="1"/>
            </p:cNvSpPr>
            <p:nvPr/>
          </p:nvSpPr>
          <p:spPr bwMode="gray">
            <a:xfrm>
              <a:off x="4233333" y="918619"/>
              <a:ext cx="3318933"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ct val="50000"/>
                </a:spcBef>
              </a:pPr>
              <a:r>
                <a:rPr lang="en-US" altLang="en-US" sz="2000">
                  <a:latin typeface="Calibri" pitchFamily="34" charset="0"/>
                </a:rPr>
                <a:t>Aligning on what </a:t>
              </a:r>
              <a:br>
                <a:rPr lang="en-US" altLang="en-US" sz="2000">
                  <a:latin typeface="Calibri" pitchFamily="34" charset="0"/>
                </a:rPr>
              </a:br>
              <a:r>
                <a:rPr lang="en-US" altLang="en-US" sz="2000">
                  <a:latin typeface="Calibri" pitchFamily="34" charset="0"/>
                </a:rPr>
                <a:t>needs to be done, when</a:t>
              </a:r>
            </a:p>
          </p:txBody>
        </p:sp>
        <p:sp>
          <p:nvSpPr>
            <p:cNvPr id="44050" name="Text Box 32"/>
            <p:cNvSpPr txBox="1">
              <a:spLocks noChangeArrowheads="1"/>
            </p:cNvSpPr>
            <p:nvPr/>
          </p:nvSpPr>
          <p:spPr bwMode="gray">
            <a:xfrm>
              <a:off x="4062819" y="321924"/>
              <a:ext cx="2702041" cy="95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800" dirty="0">
                  <a:solidFill>
                    <a:srgbClr val="3C7630"/>
                  </a:solidFill>
                  <a:latin typeface="Calibri" pitchFamily="34" charset="0"/>
                </a:rPr>
                <a:t>Goal </a:t>
              </a:r>
              <a:r>
                <a:rPr lang="en-US" altLang="en-US" sz="2800" dirty="0" smtClean="0">
                  <a:solidFill>
                    <a:srgbClr val="3C7630"/>
                  </a:solidFill>
                  <a:latin typeface="Calibri" pitchFamily="34" charset="0"/>
                </a:rPr>
                <a:t>Setting or Task assignment</a:t>
              </a:r>
              <a:endParaRPr lang="en-US" altLang="en-US" sz="2800" dirty="0">
                <a:solidFill>
                  <a:srgbClr val="3C7630"/>
                </a:solidFill>
                <a:latin typeface="Calibri" pitchFamily="34" charset="0"/>
              </a:endParaRPr>
            </a:p>
          </p:txBody>
        </p:sp>
      </p:grpSp>
      <p:grpSp>
        <p:nvGrpSpPr>
          <p:cNvPr id="5" name="Group 57"/>
          <p:cNvGrpSpPr>
            <a:grpSpLocks/>
          </p:cNvGrpSpPr>
          <p:nvPr/>
        </p:nvGrpSpPr>
        <p:grpSpPr bwMode="auto">
          <a:xfrm>
            <a:off x="2197100" y="1563688"/>
            <a:ext cx="5541963" cy="1700212"/>
            <a:chOff x="2307143" y="1625601"/>
            <a:chExt cx="5541456" cy="1701121"/>
          </a:xfrm>
        </p:grpSpPr>
        <p:pic>
          <p:nvPicPr>
            <p:cNvPr id="44043" name="Picture 58"/>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387598" y="1776222"/>
              <a:ext cx="5461001" cy="155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5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07143" y="1625601"/>
              <a:ext cx="1576468" cy="134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24"/>
            <p:cNvSpPr txBox="1">
              <a:spLocks noChangeArrowheads="1"/>
            </p:cNvSpPr>
            <p:nvPr/>
          </p:nvSpPr>
          <p:spPr bwMode="gray">
            <a:xfrm>
              <a:off x="3183467" y="2366011"/>
              <a:ext cx="4284133" cy="9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ct val="50000"/>
                </a:spcBef>
              </a:pPr>
              <a:r>
                <a:rPr lang="en-US" altLang="en-US" sz="2000">
                  <a:latin typeface="Calibri" pitchFamily="34" charset="0"/>
                </a:rPr>
                <a:t>Collaboratively assessing </a:t>
              </a:r>
              <a:br>
                <a:rPr lang="en-US" altLang="en-US" sz="2000">
                  <a:latin typeface="Calibri" pitchFamily="34" charset="0"/>
                </a:rPr>
              </a:br>
              <a:r>
                <a:rPr lang="en-US" altLang="en-US" sz="2000">
                  <a:latin typeface="Calibri" pitchFamily="34" charset="0"/>
                </a:rPr>
                <a:t>an individual</a:t>
              </a:r>
              <a:r>
                <a:rPr lang="en-US" altLang="ja-JP" sz="2000">
                  <a:latin typeface="Calibri" pitchFamily="34" charset="0"/>
                </a:rPr>
                <a:t>’s competence and commitment on a specific goal or task</a:t>
              </a:r>
              <a:endParaRPr lang="en-US" altLang="en-US" sz="2000">
                <a:solidFill>
                  <a:srgbClr val="FFFFFF"/>
                </a:solidFill>
                <a:latin typeface="Calibri" pitchFamily="34" charset="0"/>
              </a:endParaRPr>
            </a:p>
          </p:txBody>
        </p:sp>
        <p:sp>
          <p:nvSpPr>
            <p:cNvPr id="44046" name="Text Box 32"/>
            <p:cNvSpPr txBox="1">
              <a:spLocks noChangeArrowheads="1"/>
            </p:cNvSpPr>
            <p:nvPr/>
          </p:nvSpPr>
          <p:spPr bwMode="gray">
            <a:xfrm>
              <a:off x="2885955" y="1761256"/>
              <a:ext cx="27020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800">
                  <a:solidFill>
                    <a:srgbClr val="3C7630"/>
                  </a:solidFill>
                  <a:latin typeface="Calibri" pitchFamily="34" charset="0"/>
                </a:rPr>
                <a:t>Diagnosing</a:t>
              </a:r>
            </a:p>
          </p:txBody>
        </p:sp>
      </p:grpSp>
      <p:grpSp>
        <p:nvGrpSpPr>
          <p:cNvPr id="6" name="Group 62"/>
          <p:cNvGrpSpPr>
            <a:grpSpLocks/>
          </p:cNvGrpSpPr>
          <p:nvPr/>
        </p:nvGrpSpPr>
        <p:grpSpPr bwMode="auto">
          <a:xfrm>
            <a:off x="1392238" y="3233738"/>
            <a:ext cx="6346825" cy="1708150"/>
            <a:chOff x="1502831" y="3310467"/>
            <a:chExt cx="6345769" cy="1706879"/>
          </a:xfrm>
        </p:grpSpPr>
        <p:pic>
          <p:nvPicPr>
            <p:cNvPr id="44039" name="Picture 63"/>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557868" y="3462866"/>
              <a:ext cx="6290732"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02831" y="3310467"/>
              <a:ext cx="1598710" cy="132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32"/>
            <p:cNvSpPr txBox="1">
              <a:spLocks noChangeArrowheads="1"/>
            </p:cNvSpPr>
            <p:nvPr/>
          </p:nvSpPr>
          <p:spPr bwMode="gray">
            <a:xfrm>
              <a:off x="2064690" y="3420722"/>
              <a:ext cx="27020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2800">
                  <a:solidFill>
                    <a:srgbClr val="3C7630"/>
                  </a:solidFill>
                  <a:latin typeface="Calibri" pitchFamily="34" charset="0"/>
                </a:rPr>
                <a:t>Matching</a:t>
              </a:r>
            </a:p>
          </p:txBody>
        </p:sp>
        <p:sp>
          <p:nvSpPr>
            <p:cNvPr id="44042" name="Text Box 24"/>
            <p:cNvSpPr txBox="1">
              <a:spLocks noChangeArrowheads="1"/>
            </p:cNvSpPr>
            <p:nvPr/>
          </p:nvSpPr>
          <p:spPr bwMode="gray">
            <a:xfrm>
              <a:off x="2556933" y="3764110"/>
              <a:ext cx="491066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a:latin typeface="Calibri" pitchFamily="34" charset="0"/>
                </a:rPr>
                <a:t>Using a variety </a:t>
              </a:r>
              <a:br>
                <a:rPr lang="en-US" altLang="en-US" sz="2000">
                  <a:latin typeface="Calibri" pitchFamily="34" charset="0"/>
                </a:rPr>
              </a:br>
              <a:r>
                <a:rPr lang="en-US" altLang="en-US" sz="2000">
                  <a:latin typeface="Calibri" pitchFamily="34" charset="0"/>
                </a:rPr>
                <a:t>of leadership styles, comfortably, </a:t>
              </a:r>
              <a:br>
                <a:rPr lang="en-US" altLang="en-US" sz="2000">
                  <a:latin typeface="Calibri" pitchFamily="34" charset="0"/>
                </a:rPr>
              </a:br>
              <a:r>
                <a:rPr lang="en-US" altLang="en-US" sz="2000">
                  <a:latin typeface="Calibri" pitchFamily="34" charset="0"/>
                </a:rPr>
                <a:t>to provide individuals with what they need</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2933700"/>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grpSp>
        <p:nvGrpSpPr>
          <p:cNvPr id="2" name="Group 2"/>
          <p:cNvGrpSpPr>
            <a:grpSpLocks/>
          </p:cNvGrpSpPr>
          <p:nvPr/>
        </p:nvGrpSpPr>
        <p:grpSpPr bwMode="auto">
          <a:xfrm>
            <a:off x="-193675" y="1947863"/>
            <a:ext cx="8943975" cy="1071562"/>
            <a:chOff x="-193147" y="1947333"/>
            <a:chExt cx="8942913" cy="1071642"/>
          </a:xfrm>
        </p:grpSpPr>
        <p:pic>
          <p:nvPicPr>
            <p:cNvPr id="460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47" y="1947333"/>
              <a:ext cx="1793837" cy="107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itle 1"/>
            <p:cNvSpPr txBox="1">
              <a:spLocks/>
            </p:cNvSpPr>
            <p:nvPr/>
          </p:nvSpPr>
          <p:spPr bwMode="auto">
            <a:xfrm>
              <a:off x="520169" y="2146372"/>
              <a:ext cx="822959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4800" dirty="0">
                  <a:solidFill>
                    <a:srgbClr val="3C7630"/>
                  </a:solidFill>
                  <a:latin typeface="Calibri" pitchFamily="34" charset="0"/>
                </a:rPr>
                <a:t>Goal Setting </a:t>
              </a:r>
              <a:r>
                <a:rPr lang="en-US" altLang="en-US" sz="4800" dirty="0" smtClean="0">
                  <a:solidFill>
                    <a:srgbClr val="3C7630"/>
                  </a:solidFill>
                  <a:latin typeface="Calibri" pitchFamily="34" charset="0"/>
                </a:rPr>
                <a:t>or Task Assignment</a:t>
              </a:r>
              <a:endParaRPr lang="en-US" altLang="en-US" sz="4800" dirty="0">
                <a:solidFill>
                  <a:srgbClr val="3C7630"/>
                </a:solidFill>
                <a:latin typeface="Calibri" pitchFamily="34" charset="0"/>
              </a:endParaRPr>
            </a:p>
          </p:txBody>
        </p:sp>
      </p:grpSp>
      <p:sp>
        <p:nvSpPr>
          <p:cNvPr id="7" name="Content Placeholder 2"/>
          <p:cNvSpPr txBox="1">
            <a:spLocks/>
          </p:cNvSpPr>
          <p:nvPr/>
        </p:nvSpPr>
        <p:spPr>
          <a:xfrm>
            <a:off x="804863" y="2921000"/>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first skill of a situational leader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nodeType="afterGroup">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4"/>
          <p:cNvSpPr>
            <a:spLocks noChangeArrowheads="1"/>
          </p:cNvSpPr>
          <p:nvPr/>
        </p:nvSpPr>
        <p:spPr bwMode="auto">
          <a:xfrm>
            <a:off x="6088063" y="6604000"/>
            <a:ext cx="3055937" cy="273050"/>
          </a:xfrm>
          <a:prstGeom prst="rect">
            <a:avLst/>
          </a:prstGeom>
          <a:solidFill>
            <a:srgbClr val="73B53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latin typeface="Calibri" pitchFamily="34" charset="0"/>
            </a:endParaRPr>
          </a:p>
        </p:txBody>
      </p:sp>
      <p:sp>
        <p:nvSpPr>
          <p:cNvPr id="2" name="Rectangle 1"/>
          <p:cNvSpPr/>
          <p:nvPr/>
        </p:nvSpPr>
        <p:spPr>
          <a:xfrm>
            <a:off x="838200" y="1066800"/>
            <a:ext cx="5249863" cy="3158878"/>
          </a:xfrm>
          <a:prstGeom prst="rect">
            <a:avLst/>
          </a:prstGeom>
        </p:spPr>
        <p:txBody>
          <a:bodyPr wrap="square">
            <a:spAutoFit/>
          </a:bodyPr>
          <a:lstStyle/>
          <a:p>
            <a:pPr marL="0" marR="0" algn="ctr">
              <a:lnSpc>
                <a:spcPct val="107000"/>
              </a:lnSpc>
              <a:spcBef>
                <a:spcPts val="0"/>
              </a:spcBef>
              <a:spcAft>
                <a:spcPts val="800"/>
              </a:spcAft>
            </a:pPr>
            <a:r>
              <a:rPr lang="en-US" sz="3600" b="1" dirty="0">
                <a:latin typeface="Calibri" panose="020F0502020204030204" pitchFamily="34" charset="0"/>
                <a:ea typeface="Calibri" panose="020F0502020204030204" pitchFamily="34" charset="0"/>
                <a:cs typeface="Times New Roman" panose="02020603050405020304" pitchFamily="18" charset="0"/>
              </a:rPr>
              <a:t>My Leadership Style is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r>
            <a:br>
              <a:rPr lang="en-US" sz="3600" b="1" dirty="0" smtClean="0">
                <a:latin typeface="Calibri" panose="020F0502020204030204" pitchFamily="34" charset="0"/>
                <a:ea typeface="Calibri" panose="020F0502020204030204" pitchFamily="34" charset="0"/>
                <a:cs typeface="Times New Roman" panose="02020603050405020304" pitchFamily="18" charset="0"/>
              </a:rPr>
            </a:br>
            <a:r>
              <a:rPr lang="en-US" sz="3600" b="1" dirty="0" smtClean="0">
                <a:latin typeface="Calibri" panose="020F0502020204030204" pitchFamily="34" charset="0"/>
                <a:ea typeface="Calibri" panose="020F0502020204030204" pitchFamily="34" charset="0"/>
                <a:cs typeface="Times New Roman" panose="02020603050405020304" pitchFamily="18" charset="0"/>
              </a:rPr>
              <a:t>One </a:t>
            </a:r>
            <a:r>
              <a:rPr lang="en-US" sz="3600" b="1" dirty="0">
                <a:latin typeface="Calibri" panose="020F0502020204030204" pitchFamily="34" charset="0"/>
                <a:ea typeface="Calibri" panose="020F0502020204030204" pitchFamily="34" charset="0"/>
                <a:cs typeface="Times New Roman" panose="02020603050405020304" pitchFamily="18" charset="0"/>
              </a:rPr>
              <a:t>size doesn’t fit </a:t>
            </a:r>
            <a:r>
              <a:rPr lang="en-US" sz="3600" b="1" u="sng" dirty="0">
                <a:latin typeface="Calibri" panose="020F0502020204030204" pitchFamily="34" charset="0"/>
                <a:ea typeface="Calibri" panose="020F0502020204030204" pitchFamily="34" charset="0"/>
                <a:cs typeface="Times New Roman" panose="02020603050405020304" pitchFamily="18" charset="0"/>
              </a:rPr>
              <a:t>ALL</a:t>
            </a:r>
            <a:r>
              <a:rPr lang="en-US" sz="3600" b="1" dirty="0">
                <a:latin typeface="Calibri" panose="020F0502020204030204" pitchFamily="34" charset="0"/>
                <a:ea typeface="Calibri" panose="020F0502020204030204" pitchFamily="34" charset="0"/>
                <a:cs typeface="Times New Roman" panose="02020603050405020304" pitchFamily="18" charset="0"/>
              </a:rPr>
              <a:t> and one size doesn’t fit </a:t>
            </a:r>
            <a:r>
              <a:rPr lang="en-US" sz="3600" b="1" u="sng" dirty="0">
                <a:latin typeface="Calibri" panose="020F0502020204030204" pitchFamily="34" charset="0"/>
                <a:ea typeface="Calibri" panose="020F0502020204030204" pitchFamily="34" charset="0"/>
                <a:cs typeface="Times New Roman" panose="02020603050405020304" pitchFamily="18" charset="0"/>
              </a:rPr>
              <a:t>ALL</a:t>
            </a:r>
            <a:r>
              <a:rPr lang="en-US" sz="3600" b="1" dirty="0">
                <a:latin typeface="Calibri" panose="020F0502020204030204" pitchFamily="34" charset="0"/>
                <a:ea typeface="Calibri" panose="020F0502020204030204" pitchFamily="34" charset="0"/>
                <a:cs typeface="Times New Roman" panose="02020603050405020304" pitchFamily="18" charset="0"/>
              </a:rPr>
              <a:t> the time.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02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30334" y="1549400"/>
            <a:ext cx="4778290" cy="4995863"/>
          </a:xfrm>
          <a:prstGeom prst="rect">
            <a:avLst/>
          </a:prstGeom>
          <a:solidFill>
            <a:schemeClr val="bg1">
              <a:lumMod val="85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4" name="Straight Connector 13"/>
          <p:cNvCxnSpPr/>
          <p:nvPr/>
        </p:nvCxnSpPr>
        <p:spPr>
          <a:xfrm>
            <a:off x="0" y="858838"/>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pic>
        <p:nvPicPr>
          <p:cNvPr id="4813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4163"/>
            <a:ext cx="9779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itle 1"/>
          <p:cNvSpPr txBox="1">
            <a:spLocks/>
          </p:cNvSpPr>
          <p:nvPr/>
        </p:nvSpPr>
        <p:spPr bwMode="auto">
          <a:xfrm>
            <a:off x="452438" y="3175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2800">
                <a:solidFill>
                  <a:srgbClr val="3C7630"/>
                </a:solidFill>
                <a:latin typeface="Calibri" pitchFamily="34" charset="0"/>
              </a:rPr>
              <a:t>Goal Setting</a:t>
            </a:r>
          </a:p>
        </p:txBody>
      </p:sp>
      <p:sp>
        <p:nvSpPr>
          <p:cNvPr id="24" name="Content Placeholder 2"/>
          <p:cNvSpPr txBox="1">
            <a:spLocks/>
          </p:cNvSpPr>
          <p:nvPr/>
        </p:nvSpPr>
        <p:spPr>
          <a:xfrm>
            <a:off x="804863" y="846138"/>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first skill of a situational leader</a:t>
            </a:r>
          </a:p>
        </p:txBody>
      </p:sp>
      <p:sp>
        <p:nvSpPr>
          <p:cNvPr id="25" name="TextBox 24"/>
          <p:cNvSpPr txBox="1"/>
          <p:nvPr/>
        </p:nvSpPr>
        <p:spPr>
          <a:xfrm>
            <a:off x="993775" y="1560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S</a:t>
            </a:r>
            <a:r>
              <a:rPr lang="en-US" sz="2800" dirty="0">
                <a:latin typeface="Calibri" pitchFamily="34" charset="0"/>
                <a:ea typeface="+mn-ea"/>
                <a:cs typeface="Calibri" pitchFamily="34" charset="0"/>
              </a:rPr>
              <a:t>pecific</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26" name="TextBox 25"/>
          <p:cNvSpPr txBox="1"/>
          <p:nvPr/>
        </p:nvSpPr>
        <p:spPr>
          <a:xfrm>
            <a:off x="3967163" y="1590675"/>
            <a:ext cx="491331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What exactly is the goal or task? What does a good job look like?</a:t>
            </a:r>
          </a:p>
        </p:txBody>
      </p:sp>
      <p:sp>
        <p:nvSpPr>
          <p:cNvPr id="27" name="TextBox 26"/>
          <p:cNvSpPr txBox="1">
            <a:spLocks noChangeArrowheads="1"/>
          </p:cNvSpPr>
          <p:nvPr/>
        </p:nvSpPr>
        <p:spPr bwMode="auto">
          <a:xfrm>
            <a:off x="8532813" y="6070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a:solidFill>
                  <a:srgbClr val="A6A6A6"/>
                </a:solidFill>
              </a:rPr>
              <a:t>+</a:t>
            </a:r>
          </a:p>
        </p:txBody>
      </p:sp>
      <p:sp>
        <p:nvSpPr>
          <p:cNvPr id="28" name="Right Arrow 27"/>
          <p:cNvSpPr/>
          <p:nvPr/>
        </p:nvSpPr>
        <p:spPr bwMode="auto">
          <a:xfrm>
            <a:off x="8823325" y="6288088"/>
            <a:ext cx="207963" cy="130175"/>
          </a:xfrm>
          <a:prstGeom prst="rightArrow">
            <a:avLst>
              <a:gd name="adj1" fmla="val 27506"/>
              <a:gd name="adj2" fmla="val 45936"/>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eaLnBrk="0" hangingPunct="0">
              <a:defRPr/>
            </a:pPr>
            <a:endParaRPr lang="en-US">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par>
                                <p:cTn id="12" presetID="9" presetClass="exit" presetSubtype="0" fill="hold" grpId="0" nodeType="withEffect">
                                  <p:stCondLst>
                                    <p:cond delay="0"/>
                                  </p:stCondLst>
                                  <p:childTnLst>
                                    <p:animEffect transition="out" filter="dissolv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par>
                                <p:cTn id="15" presetID="1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ppt_x</p:attrName>
                                        </p:attrNameLst>
                                      </p:cBhvr>
                                      <p:tavLst>
                                        <p:tav tm="0">
                                          <p:val>
                                            <p:strVal val="#ppt_x-#ppt_w*1.125000"/>
                                          </p:val>
                                        </p:tav>
                                        <p:tav tm="100000">
                                          <p:val>
                                            <p:strVal val="#ppt_x"/>
                                          </p:val>
                                        </p:tav>
                                      </p:tavLst>
                                    </p:anim>
                                    <p:animEffect transition="in" filter="wipe(righ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30334" y="1549400"/>
            <a:ext cx="4778290" cy="4995863"/>
          </a:xfrm>
          <a:prstGeom prst="rect">
            <a:avLst/>
          </a:prstGeom>
          <a:solidFill>
            <a:schemeClr val="bg1">
              <a:lumMod val="85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8" name="Straight Connector 17"/>
          <p:cNvCxnSpPr/>
          <p:nvPr/>
        </p:nvCxnSpPr>
        <p:spPr>
          <a:xfrm>
            <a:off x="0" y="858838"/>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pic>
        <p:nvPicPr>
          <p:cNvPr id="5018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4163"/>
            <a:ext cx="9779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itle 1"/>
          <p:cNvSpPr txBox="1">
            <a:spLocks/>
          </p:cNvSpPr>
          <p:nvPr/>
        </p:nvSpPr>
        <p:spPr bwMode="auto">
          <a:xfrm>
            <a:off x="452438" y="3175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2800">
                <a:solidFill>
                  <a:srgbClr val="3C7630"/>
                </a:solidFill>
                <a:latin typeface="Calibri" pitchFamily="34" charset="0"/>
              </a:rPr>
              <a:t>Goal Setting</a:t>
            </a:r>
          </a:p>
        </p:txBody>
      </p:sp>
      <p:sp>
        <p:nvSpPr>
          <p:cNvPr id="21" name="Content Placeholder 2"/>
          <p:cNvSpPr txBox="1">
            <a:spLocks/>
          </p:cNvSpPr>
          <p:nvPr/>
        </p:nvSpPr>
        <p:spPr>
          <a:xfrm>
            <a:off x="804863" y="846138"/>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first skill of a situational leader</a:t>
            </a:r>
          </a:p>
        </p:txBody>
      </p:sp>
      <p:sp>
        <p:nvSpPr>
          <p:cNvPr id="23" name="TextBox 22"/>
          <p:cNvSpPr txBox="1"/>
          <p:nvPr/>
        </p:nvSpPr>
        <p:spPr>
          <a:xfrm>
            <a:off x="3967163" y="1590675"/>
            <a:ext cx="491331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What exactly is the goal or task? What does a good job look like?</a:t>
            </a:r>
          </a:p>
        </p:txBody>
      </p:sp>
      <p:sp>
        <p:nvSpPr>
          <p:cNvPr id="24" name="TextBox 23"/>
          <p:cNvSpPr txBox="1"/>
          <p:nvPr/>
        </p:nvSpPr>
        <p:spPr>
          <a:xfrm>
            <a:off x="3967163" y="5524500"/>
            <a:ext cx="489426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there a way to track progress? Are there measures?</a:t>
            </a:r>
          </a:p>
        </p:txBody>
      </p:sp>
      <p:sp>
        <p:nvSpPr>
          <p:cNvPr id="13" name="TextBox 12"/>
          <p:cNvSpPr txBox="1"/>
          <p:nvPr/>
        </p:nvSpPr>
        <p:spPr>
          <a:xfrm>
            <a:off x="993775" y="5497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err="1">
                <a:solidFill>
                  <a:srgbClr val="3C7630"/>
                </a:solidFill>
                <a:latin typeface="Calibri" pitchFamily="34" charset="0"/>
                <a:ea typeface="+mn-ea"/>
                <a:cs typeface="Calibri" pitchFamily="34" charset="0"/>
              </a:rPr>
              <a:t>T</a:t>
            </a:r>
            <a:r>
              <a:rPr lang="en-US" sz="2800" dirty="0" err="1">
                <a:latin typeface="Calibri" pitchFamily="34" charset="0"/>
                <a:ea typeface="+mn-ea"/>
                <a:cs typeface="Calibri" pitchFamily="34" charset="0"/>
              </a:rPr>
              <a:t>rackable</a:t>
            </a:r>
            <a:endParaRPr lang="en-US" sz="2800" dirty="0">
              <a:latin typeface="Calibri" pitchFamily="34" charset="0"/>
              <a:ea typeface="+mn-ea"/>
              <a:cs typeface="Calibri" pitchFamily="34" charset="0"/>
            </a:endParaRP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4" name="TextBox 13"/>
          <p:cNvSpPr txBox="1"/>
          <p:nvPr/>
        </p:nvSpPr>
        <p:spPr>
          <a:xfrm>
            <a:off x="993775" y="1560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S</a:t>
            </a:r>
            <a:r>
              <a:rPr lang="en-US" sz="2800" dirty="0">
                <a:latin typeface="Calibri" pitchFamily="34" charset="0"/>
                <a:ea typeface="+mn-ea"/>
                <a:cs typeface="Calibri" pitchFamily="34" charset="0"/>
              </a:rPr>
              <a:t>pecific</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1" name="TextBox 10"/>
          <p:cNvSpPr txBox="1">
            <a:spLocks noChangeArrowheads="1"/>
          </p:cNvSpPr>
          <p:nvPr/>
        </p:nvSpPr>
        <p:spPr bwMode="auto">
          <a:xfrm>
            <a:off x="8532813" y="6070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a:solidFill>
                  <a:srgbClr val="A6A6A6"/>
                </a:solidFill>
              </a:rPr>
              <a:t>+</a:t>
            </a:r>
          </a:p>
        </p:txBody>
      </p:sp>
      <p:sp>
        <p:nvSpPr>
          <p:cNvPr id="12" name="Right Arrow 11"/>
          <p:cNvSpPr/>
          <p:nvPr/>
        </p:nvSpPr>
        <p:spPr bwMode="auto">
          <a:xfrm>
            <a:off x="8823325" y="6288088"/>
            <a:ext cx="207963" cy="130175"/>
          </a:xfrm>
          <a:prstGeom prst="rightArrow">
            <a:avLst>
              <a:gd name="adj1" fmla="val 27506"/>
              <a:gd name="adj2" fmla="val 45936"/>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eaLnBrk="0" hangingPunct="0">
              <a:defRPr/>
            </a:pPr>
            <a:endParaRPr lang="en-US">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par>
                                <p:cTn id="12" presetID="9" presetClass="exit" presetSubtype="0" fill="hold" grpId="0" nodeType="with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30334" y="1549400"/>
            <a:ext cx="4778290" cy="4995863"/>
          </a:xfrm>
          <a:prstGeom prst="rect">
            <a:avLst/>
          </a:prstGeom>
          <a:solidFill>
            <a:schemeClr val="bg1">
              <a:lumMod val="85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8" name="Straight Connector 17"/>
          <p:cNvCxnSpPr/>
          <p:nvPr/>
        </p:nvCxnSpPr>
        <p:spPr>
          <a:xfrm>
            <a:off x="0" y="858838"/>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pic>
        <p:nvPicPr>
          <p:cNvPr id="522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4163"/>
            <a:ext cx="9779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itle 1"/>
          <p:cNvSpPr txBox="1">
            <a:spLocks/>
          </p:cNvSpPr>
          <p:nvPr/>
        </p:nvSpPr>
        <p:spPr bwMode="auto">
          <a:xfrm>
            <a:off x="452438" y="3175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2800">
                <a:solidFill>
                  <a:srgbClr val="3C7630"/>
                </a:solidFill>
                <a:latin typeface="Calibri" pitchFamily="34" charset="0"/>
              </a:rPr>
              <a:t>Goal Setting</a:t>
            </a:r>
          </a:p>
        </p:txBody>
      </p:sp>
      <p:sp>
        <p:nvSpPr>
          <p:cNvPr id="21" name="Content Placeholder 2"/>
          <p:cNvSpPr txBox="1">
            <a:spLocks/>
          </p:cNvSpPr>
          <p:nvPr/>
        </p:nvSpPr>
        <p:spPr>
          <a:xfrm>
            <a:off x="804863" y="846138"/>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first skill of a situational leader</a:t>
            </a:r>
          </a:p>
        </p:txBody>
      </p:sp>
      <p:sp>
        <p:nvSpPr>
          <p:cNvPr id="23" name="TextBox 22"/>
          <p:cNvSpPr txBox="1"/>
          <p:nvPr/>
        </p:nvSpPr>
        <p:spPr>
          <a:xfrm>
            <a:off x="3967163" y="1590675"/>
            <a:ext cx="491331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What exactly is the goal or task? What does a good job look like?</a:t>
            </a:r>
          </a:p>
        </p:txBody>
      </p:sp>
      <p:sp>
        <p:nvSpPr>
          <p:cNvPr id="24" name="TextBox 23"/>
          <p:cNvSpPr txBox="1"/>
          <p:nvPr/>
        </p:nvSpPr>
        <p:spPr>
          <a:xfrm>
            <a:off x="3967163" y="5524500"/>
            <a:ext cx="489426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there a way to track progress? Are there measures?</a:t>
            </a:r>
          </a:p>
        </p:txBody>
      </p:sp>
      <p:sp>
        <p:nvSpPr>
          <p:cNvPr id="27" name="TextBox 26"/>
          <p:cNvSpPr txBox="1"/>
          <p:nvPr/>
        </p:nvSpPr>
        <p:spPr>
          <a:xfrm>
            <a:off x="3967163" y="4525963"/>
            <a:ext cx="4883150" cy="831850"/>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 goal important and aligned with organization goals?</a:t>
            </a:r>
          </a:p>
        </p:txBody>
      </p:sp>
      <p:sp>
        <p:nvSpPr>
          <p:cNvPr id="13" name="TextBox 12"/>
          <p:cNvSpPr txBox="1"/>
          <p:nvPr/>
        </p:nvSpPr>
        <p:spPr>
          <a:xfrm>
            <a:off x="993775" y="5497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err="1">
                <a:solidFill>
                  <a:srgbClr val="3C7630"/>
                </a:solidFill>
                <a:latin typeface="Calibri" pitchFamily="34" charset="0"/>
                <a:ea typeface="+mn-ea"/>
                <a:cs typeface="Calibri" pitchFamily="34" charset="0"/>
              </a:rPr>
              <a:t>T</a:t>
            </a:r>
            <a:r>
              <a:rPr lang="en-US" sz="2800" dirty="0" err="1">
                <a:latin typeface="Calibri" pitchFamily="34" charset="0"/>
                <a:ea typeface="+mn-ea"/>
                <a:cs typeface="Calibri" pitchFamily="34" charset="0"/>
              </a:rPr>
              <a:t>rackable</a:t>
            </a:r>
            <a:endParaRPr lang="en-US" sz="2800" dirty="0">
              <a:latin typeface="Calibri" pitchFamily="34" charset="0"/>
              <a:ea typeface="+mn-ea"/>
              <a:cs typeface="Calibri" pitchFamily="34" charset="0"/>
            </a:endParaRP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4" name="TextBox 13"/>
          <p:cNvSpPr txBox="1"/>
          <p:nvPr/>
        </p:nvSpPr>
        <p:spPr>
          <a:xfrm>
            <a:off x="993775" y="1560513"/>
            <a:ext cx="3806825" cy="712787"/>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S</a:t>
            </a:r>
            <a:r>
              <a:rPr lang="en-US" sz="2800" dirty="0">
                <a:latin typeface="Calibri" pitchFamily="34" charset="0"/>
                <a:ea typeface="ＭＳ Ｐゴシック" charset="0"/>
                <a:cs typeface="Calibri" pitchFamily="34" charset="0"/>
              </a:rPr>
              <a:t>pecific</a:t>
            </a:r>
            <a:r>
              <a:rPr lang="en-US" dirty="0">
                <a:solidFill>
                  <a:srgbClr val="3C7630"/>
                </a:solidFill>
                <a:latin typeface="Calibri" pitchFamily="34" charset="0"/>
                <a:ea typeface="+mn-ea"/>
                <a:cs typeface="Calibri" pitchFamily="34" charset="0"/>
              </a:rPr>
              <a:t> </a:t>
            </a:r>
          </a:p>
        </p:txBody>
      </p:sp>
      <p:sp>
        <p:nvSpPr>
          <p:cNvPr id="16" name="TextBox 15"/>
          <p:cNvSpPr txBox="1"/>
          <p:nvPr/>
        </p:nvSpPr>
        <p:spPr>
          <a:xfrm>
            <a:off x="993775" y="4524375"/>
            <a:ext cx="3806825" cy="977900"/>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R</a:t>
            </a:r>
            <a:r>
              <a:rPr lang="en-US" sz="2800" dirty="0">
                <a:latin typeface="Calibri" pitchFamily="34" charset="0"/>
                <a:ea typeface="+mn-ea"/>
                <a:cs typeface="Calibri" pitchFamily="34" charset="0"/>
              </a:rPr>
              <a:t>elevant</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5" name="TextBox 14"/>
          <p:cNvSpPr txBox="1">
            <a:spLocks noChangeArrowheads="1"/>
          </p:cNvSpPr>
          <p:nvPr/>
        </p:nvSpPr>
        <p:spPr bwMode="auto">
          <a:xfrm>
            <a:off x="8532813" y="6070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a:solidFill>
                  <a:srgbClr val="A6A6A6"/>
                </a:solidFill>
              </a:rPr>
              <a:t>+</a:t>
            </a:r>
          </a:p>
        </p:txBody>
      </p:sp>
      <p:sp>
        <p:nvSpPr>
          <p:cNvPr id="22" name="Right Arrow 21"/>
          <p:cNvSpPr/>
          <p:nvPr/>
        </p:nvSpPr>
        <p:spPr bwMode="auto">
          <a:xfrm>
            <a:off x="8823325" y="6288088"/>
            <a:ext cx="207963" cy="130175"/>
          </a:xfrm>
          <a:prstGeom prst="rightArrow">
            <a:avLst>
              <a:gd name="adj1" fmla="val 27506"/>
              <a:gd name="adj2" fmla="val 45936"/>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eaLnBrk="0" hangingPunct="0">
              <a:defRPr/>
            </a:pPr>
            <a:endParaRPr lang="en-US">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par>
                                <p:cTn id="12" presetID="9" presetClass="exit" presetSubtype="0" fill="hold" grpId="0" nodeType="withEffect">
                                  <p:stCondLst>
                                    <p:cond delay="0"/>
                                  </p:stCondLst>
                                  <p:childTnLst>
                                    <p:animEffect transition="out" filter="dissolv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12" presetClass="entr" presetSubtype="8"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ppt_x</p:attrName>
                                        </p:attrNameLst>
                                      </p:cBhvr>
                                      <p:tavLst>
                                        <p:tav tm="0">
                                          <p:val>
                                            <p:strVal val="#ppt_x-#ppt_w*1.125000"/>
                                          </p:val>
                                        </p:tav>
                                        <p:tav tm="100000">
                                          <p:val>
                                            <p:strVal val="#ppt_x"/>
                                          </p:val>
                                        </p:tav>
                                      </p:tavLst>
                                    </p:anim>
                                    <p:animEffect transition="in" filter="wipe(right)">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30334" y="1549400"/>
            <a:ext cx="4778290" cy="4995863"/>
          </a:xfrm>
          <a:prstGeom prst="rect">
            <a:avLst/>
          </a:prstGeom>
          <a:solidFill>
            <a:schemeClr val="bg1">
              <a:lumMod val="85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8" name="Straight Connector 17"/>
          <p:cNvCxnSpPr/>
          <p:nvPr/>
        </p:nvCxnSpPr>
        <p:spPr>
          <a:xfrm>
            <a:off x="0" y="858838"/>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pic>
        <p:nvPicPr>
          <p:cNvPr id="542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4163"/>
            <a:ext cx="9779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itle 1"/>
          <p:cNvSpPr txBox="1">
            <a:spLocks/>
          </p:cNvSpPr>
          <p:nvPr/>
        </p:nvSpPr>
        <p:spPr bwMode="auto">
          <a:xfrm>
            <a:off x="452438" y="3175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2800">
                <a:solidFill>
                  <a:srgbClr val="3C7630"/>
                </a:solidFill>
                <a:latin typeface="Calibri" pitchFamily="34" charset="0"/>
              </a:rPr>
              <a:t>Goal Setting</a:t>
            </a:r>
          </a:p>
        </p:txBody>
      </p:sp>
      <p:sp>
        <p:nvSpPr>
          <p:cNvPr id="21" name="Content Placeholder 2"/>
          <p:cNvSpPr txBox="1">
            <a:spLocks/>
          </p:cNvSpPr>
          <p:nvPr/>
        </p:nvSpPr>
        <p:spPr>
          <a:xfrm>
            <a:off x="804863" y="846138"/>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first skill of a situational leader</a:t>
            </a:r>
          </a:p>
        </p:txBody>
      </p:sp>
      <p:sp>
        <p:nvSpPr>
          <p:cNvPr id="23" name="TextBox 22"/>
          <p:cNvSpPr txBox="1"/>
          <p:nvPr/>
        </p:nvSpPr>
        <p:spPr>
          <a:xfrm>
            <a:off x="3967163" y="1590675"/>
            <a:ext cx="491331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What exactly is the goal or task? What does a good job look like?</a:t>
            </a:r>
          </a:p>
        </p:txBody>
      </p:sp>
      <p:sp>
        <p:nvSpPr>
          <p:cNvPr id="24" name="TextBox 23"/>
          <p:cNvSpPr txBox="1"/>
          <p:nvPr/>
        </p:nvSpPr>
        <p:spPr>
          <a:xfrm>
            <a:off x="3967163" y="5524500"/>
            <a:ext cx="489426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there a way to track progress? Are there measures?</a:t>
            </a:r>
          </a:p>
        </p:txBody>
      </p:sp>
      <p:sp>
        <p:nvSpPr>
          <p:cNvPr id="26" name="TextBox 25"/>
          <p:cNvSpPr txBox="1"/>
          <p:nvPr/>
        </p:nvSpPr>
        <p:spPr>
          <a:xfrm>
            <a:off x="3967163" y="3538538"/>
            <a:ext cx="3929062" cy="830262"/>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 goal realistic and achievable?</a:t>
            </a:r>
          </a:p>
        </p:txBody>
      </p:sp>
      <p:sp>
        <p:nvSpPr>
          <p:cNvPr id="27" name="TextBox 26"/>
          <p:cNvSpPr txBox="1"/>
          <p:nvPr/>
        </p:nvSpPr>
        <p:spPr>
          <a:xfrm>
            <a:off x="3967163" y="4525963"/>
            <a:ext cx="4883150" cy="831850"/>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 goal important and aligned with organization goals?</a:t>
            </a:r>
          </a:p>
        </p:txBody>
      </p:sp>
      <p:sp>
        <p:nvSpPr>
          <p:cNvPr id="13" name="TextBox 12"/>
          <p:cNvSpPr txBox="1"/>
          <p:nvPr/>
        </p:nvSpPr>
        <p:spPr>
          <a:xfrm>
            <a:off x="993775" y="5497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err="1">
                <a:solidFill>
                  <a:srgbClr val="3C7630"/>
                </a:solidFill>
                <a:latin typeface="Calibri" pitchFamily="34" charset="0"/>
                <a:ea typeface="+mn-ea"/>
                <a:cs typeface="Calibri" pitchFamily="34" charset="0"/>
              </a:rPr>
              <a:t>T</a:t>
            </a:r>
            <a:r>
              <a:rPr lang="en-US" sz="2800" dirty="0" err="1">
                <a:latin typeface="Calibri" pitchFamily="34" charset="0"/>
                <a:ea typeface="+mn-ea"/>
                <a:cs typeface="Calibri" pitchFamily="34" charset="0"/>
              </a:rPr>
              <a:t>rackable</a:t>
            </a:r>
            <a:endParaRPr lang="en-US" sz="2800" dirty="0">
              <a:latin typeface="Calibri" pitchFamily="34" charset="0"/>
              <a:ea typeface="+mn-ea"/>
              <a:cs typeface="Calibri" pitchFamily="34" charset="0"/>
            </a:endParaRP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4" name="TextBox 13"/>
          <p:cNvSpPr txBox="1"/>
          <p:nvPr/>
        </p:nvSpPr>
        <p:spPr>
          <a:xfrm>
            <a:off x="993775" y="1560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S</a:t>
            </a:r>
            <a:r>
              <a:rPr lang="en-US" sz="2800" dirty="0">
                <a:latin typeface="Calibri" pitchFamily="34" charset="0"/>
                <a:ea typeface="+mn-ea"/>
                <a:cs typeface="Calibri" pitchFamily="34" charset="0"/>
              </a:rPr>
              <a:t>pecific</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5" name="TextBox 14"/>
          <p:cNvSpPr txBox="1"/>
          <p:nvPr/>
        </p:nvSpPr>
        <p:spPr>
          <a:xfrm>
            <a:off x="993775" y="4524375"/>
            <a:ext cx="3806825" cy="977900"/>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R</a:t>
            </a:r>
            <a:r>
              <a:rPr lang="en-US" sz="2800" dirty="0">
                <a:latin typeface="Calibri" pitchFamily="34" charset="0"/>
                <a:ea typeface="+mn-ea"/>
                <a:cs typeface="Calibri" pitchFamily="34" charset="0"/>
              </a:rPr>
              <a:t>elevant</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6" name="TextBox 15"/>
          <p:cNvSpPr txBox="1"/>
          <p:nvPr/>
        </p:nvSpPr>
        <p:spPr>
          <a:xfrm>
            <a:off x="993775" y="3533775"/>
            <a:ext cx="3806825" cy="977900"/>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A</a:t>
            </a:r>
            <a:r>
              <a:rPr lang="en-US" sz="2800" dirty="0">
                <a:latin typeface="Calibri" pitchFamily="34" charset="0"/>
                <a:ea typeface="+mn-ea"/>
                <a:cs typeface="Calibri" pitchFamily="34" charset="0"/>
              </a:rPr>
              <a:t>ttainable</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22" name="TextBox 21"/>
          <p:cNvSpPr txBox="1">
            <a:spLocks noChangeArrowheads="1"/>
          </p:cNvSpPr>
          <p:nvPr/>
        </p:nvSpPr>
        <p:spPr bwMode="auto">
          <a:xfrm>
            <a:off x="8532813" y="6070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a:solidFill>
                  <a:srgbClr val="A6A6A6"/>
                </a:solidFill>
              </a:rPr>
              <a:t>+</a:t>
            </a:r>
          </a:p>
        </p:txBody>
      </p:sp>
      <p:sp>
        <p:nvSpPr>
          <p:cNvPr id="25" name="Right Arrow 24"/>
          <p:cNvSpPr/>
          <p:nvPr/>
        </p:nvSpPr>
        <p:spPr bwMode="auto">
          <a:xfrm>
            <a:off x="8823325" y="6288088"/>
            <a:ext cx="207963" cy="130175"/>
          </a:xfrm>
          <a:prstGeom prst="rightArrow">
            <a:avLst>
              <a:gd name="adj1" fmla="val 27506"/>
              <a:gd name="adj2" fmla="val 45936"/>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eaLnBrk="0" hangingPunct="0">
              <a:defRPr/>
            </a:pPr>
            <a:endParaRPr lang="en-US">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500"/>
                                        <p:tgtEl>
                                          <p:spTgt spid="26">
                                            <p:txEl>
                                              <p:pRg st="0" end="0"/>
                                            </p:txEl>
                                          </p:spTgt>
                                        </p:tgtEl>
                                      </p:cBhvr>
                                    </p:animEffect>
                                  </p:childTnLst>
                                </p:cTn>
                              </p:par>
                              <p:par>
                                <p:cTn id="12" presetID="9" presetClass="exit" presetSubtype="0" fill="hold" grpId="0" nodeType="withEffect">
                                  <p:stCondLst>
                                    <p:cond delay="0"/>
                                  </p:stCondLst>
                                  <p:childTnLst>
                                    <p:animEffect transition="out" filter="dissolv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ppt_x</p:attrName>
                                        </p:attrNameLst>
                                      </p:cBhvr>
                                      <p:tavLst>
                                        <p:tav tm="0">
                                          <p:val>
                                            <p:strVal val="#ppt_x-#ppt_w*1.125000"/>
                                          </p:val>
                                        </p:tav>
                                        <p:tav tm="100000">
                                          <p:val>
                                            <p:strVal val="#ppt_x"/>
                                          </p:val>
                                        </p:tav>
                                      </p:tavLst>
                                    </p:anim>
                                    <p:animEffect transition="in" filter="wipe(righ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30334" y="1549400"/>
            <a:ext cx="4778290" cy="4995863"/>
          </a:xfrm>
          <a:prstGeom prst="rect">
            <a:avLst/>
          </a:prstGeom>
          <a:solidFill>
            <a:schemeClr val="bg1">
              <a:lumMod val="85000"/>
            </a:schemeClr>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8" name="Straight Connector 17"/>
          <p:cNvCxnSpPr/>
          <p:nvPr/>
        </p:nvCxnSpPr>
        <p:spPr>
          <a:xfrm>
            <a:off x="0" y="858838"/>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pic>
        <p:nvPicPr>
          <p:cNvPr id="563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84163"/>
            <a:ext cx="9779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itle 1"/>
          <p:cNvSpPr txBox="1">
            <a:spLocks/>
          </p:cNvSpPr>
          <p:nvPr/>
        </p:nvSpPr>
        <p:spPr bwMode="auto">
          <a:xfrm>
            <a:off x="452438" y="3175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2800">
                <a:solidFill>
                  <a:srgbClr val="3C7630"/>
                </a:solidFill>
                <a:latin typeface="Calibri" pitchFamily="34" charset="0"/>
              </a:rPr>
              <a:t>Goal Setting</a:t>
            </a:r>
          </a:p>
        </p:txBody>
      </p:sp>
      <p:sp>
        <p:nvSpPr>
          <p:cNvPr id="21" name="Content Placeholder 2"/>
          <p:cNvSpPr txBox="1">
            <a:spLocks/>
          </p:cNvSpPr>
          <p:nvPr/>
        </p:nvSpPr>
        <p:spPr>
          <a:xfrm>
            <a:off x="804863" y="846138"/>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first skill of a situational leader</a:t>
            </a:r>
          </a:p>
        </p:txBody>
      </p:sp>
      <p:sp>
        <p:nvSpPr>
          <p:cNvPr id="23" name="TextBox 22"/>
          <p:cNvSpPr txBox="1"/>
          <p:nvPr/>
        </p:nvSpPr>
        <p:spPr>
          <a:xfrm>
            <a:off x="3967163" y="1590675"/>
            <a:ext cx="491331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What exactly is the goal or task? What does a good job look like?</a:t>
            </a:r>
          </a:p>
        </p:txBody>
      </p:sp>
      <p:sp>
        <p:nvSpPr>
          <p:cNvPr id="24" name="TextBox 23"/>
          <p:cNvSpPr txBox="1"/>
          <p:nvPr/>
        </p:nvSpPr>
        <p:spPr>
          <a:xfrm>
            <a:off x="3967163" y="5524500"/>
            <a:ext cx="4894262" cy="830263"/>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there a way to track progress? Are there measures?</a:t>
            </a:r>
          </a:p>
        </p:txBody>
      </p:sp>
      <p:sp>
        <p:nvSpPr>
          <p:cNvPr id="25" name="TextBox 24"/>
          <p:cNvSpPr txBox="1"/>
          <p:nvPr/>
        </p:nvSpPr>
        <p:spPr>
          <a:xfrm>
            <a:off x="3967163" y="2587625"/>
            <a:ext cx="4706937" cy="831850"/>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Am I excited and interested in this goal?</a:t>
            </a:r>
          </a:p>
        </p:txBody>
      </p:sp>
      <p:sp>
        <p:nvSpPr>
          <p:cNvPr id="26" name="TextBox 25"/>
          <p:cNvSpPr txBox="1"/>
          <p:nvPr/>
        </p:nvSpPr>
        <p:spPr>
          <a:xfrm>
            <a:off x="3967163" y="3538538"/>
            <a:ext cx="3929062" cy="830262"/>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 goal realistic and achievable?</a:t>
            </a:r>
          </a:p>
        </p:txBody>
      </p:sp>
      <p:sp>
        <p:nvSpPr>
          <p:cNvPr id="27" name="TextBox 26"/>
          <p:cNvSpPr txBox="1"/>
          <p:nvPr/>
        </p:nvSpPr>
        <p:spPr>
          <a:xfrm>
            <a:off x="3967163" y="4525963"/>
            <a:ext cx="4883150" cy="831850"/>
          </a:xfrm>
          <a:prstGeom prst="rect">
            <a:avLst/>
          </a:prstGeom>
          <a:noFill/>
        </p:spPr>
        <p:txBody>
          <a:bodyPr>
            <a:spAutoFit/>
          </a:bodyPr>
          <a:lstStyle/>
          <a:p>
            <a:pPr lvl="1" fontAlgn="auto">
              <a:spcBef>
                <a:spcPts val="0"/>
              </a:spcBef>
              <a:spcAft>
                <a:spcPts val="0"/>
              </a:spcAft>
              <a:defRPr/>
            </a:pPr>
            <a:r>
              <a:rPr lang="en-US" sz="2400" dirty="0">
                <a:solidFill>
                  <a:srgbClr val="3C7630"/>
                </a:solidFill>
                <a:latin typeface="Calibri" pitchFamily="34" charset="0"/>
                <a:ea typeface="+mn-ea"/>
                <a:cs typeface="Calibri" pitchFamily="34" charset="0"/>
              </a:rPr>
              <a:t>Is the goal important and aligned with organization goals?</a:t>
            </a:r>
          </a:p>
        </p:txBody>
      </p:sp>
      <p:sp>
        <p:nvSpPr>
          <p:cNvPr id="13" name="TextBox 12"/>
          <p:cNvSpPr txBox="1"/>
          <p:nvPr/>
        </p:nvSpPr>
        <p:spPr>
          <a:xfrm>
            <a:off x="993775" y="5497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err="1">
                <a:solidFill>
                  <a:srgbClr val="3C7630"/>
                </a:solidFill>
                <a:latin typeface="Calibri" pitchFamily="34" charset="0"/>
                <a:ea typeface="+mn-ea"/>
                <a:cs typeface="Calibri" pitchFamily="34" charset="0"/>
              </a:rPr>
              <a:t>T</a:t>
            </a:r>
            <a:r>
              <a:rPr lang="en-US" sz="2800" dirty="0" err="1">
                <a:latin typeface="Calibri" pitchFamily="34" charset="0"/>
                <a:ea typeface="+mn-ea"/>
                <a:cs typeface="Calibri" pitchFamily="34" charset="0"/>
              </a:rPr>
              <a:t>rackable</a:t>
            </a:r>
            <a:endParaRPr lang="en-US" sz="2800" dirty="0">
              <a:latin typeface="Calibri" pitchFamily="34" charset="0"/>
              <a:ea typeface="+mn-ea"/>
              <a:cs typeface="Calibri" pitchFamily="34" charset="0"/>
            </a:endParaRP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4" name="TextBox 13"/>
          <p:cNvSpPr txBox="1"/>
          <p:nvPr/>
        </p:nvSpPr>
        <p:spPr>
          <a:xfrm>
            <a:off x="993775" y="1560513"/>
            <a:ext cx="3806825" cy="979487"/>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S</a:t>
            </a:r>
            <a:r>
              <a:rPr lang="en-US" sz="2800" dirty="0">
                <a:latin typeface="Calibri" pitchFamily="34" charset="0"/>
                <a:ea typeface="+mn-ea"/>
                <a:cs typeface="Calibri" pitchFamily="34" charset="0"/>
              </a:rPr>
              <a:t>pecific</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5" name="TextBox 14"/>
          <p:cNvSpPr txBox="1"/>
          <p:nvPr/>
        </p:nvSpPr>
        <p:spPr>
          <a:xfrm>
            <a:off x="993775" y="4524375"/>
            <a:ext cx="3806825" cy="977900"/>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R</a:t>
            </a:r>
            <a:r>
              <a:rPr lang="en-US" sz="2800" dirty="0">
                <a:latin typeface="Calibri" pitchFamily="34" charset="0"/>
                <a:ea typeface="+mn-ea"/>
                <a:cs typeface="Calibri" pitchFamily="34" charset="0"/>
              </a:rPr>
              <a:t>elevant</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16" name="TextBox 15"/>
          <p:cNvSpPr txBox="1"/>
          <p:nvPr/>
        </p:nvSpPr>
        <p:spPr>
          <a:xfrm>
            <a:off x="993775" y="3533775"/>
            <a:ext cx="3806825" cy="977900"/>
          </a:xfrm>
          <a:prstGeom prst="rect">
            <a:avLst/>
          </a:prstGeom>
          <a:noFill/>
        </p:spPr>
        <p:txBody>
          <a:bodyPr>
            <a:spAutoFit/>
          </a:bodyPr>
          <a:lstStyle/>
          <a:p>
            <a:pPr fontAlgn="auto">
              <a:lnSpc>
                <a:spcPct val="90000"/>
              </a:lnSpc>
              <a:spcBef>
                <a:spcPts val="0"/>
              </a:spcBef>
              <a:spcAft>
                <a:spcPts val="0"/>
              </a:spcAft>
              <a:defRPr/>
            </a:pPr>
            <a:r>
              <a:rPr lang="en-US" sz="4400" b="1" dirty="0">
                <a:solidFill>
                  <a:srgbClr val="3C7630"/>
                </a:solidFill>
                <a:latin typeface="Calibri" pitchFamily="34" charset="0"/>
                <a:ea typeface="+mn-ea"/>
                <a:cs typeface="Calibri" pitchFamily="34" charset="0"/>
              </a:rPr>
              <a:t>A</a:t>
            </a:r>
            <a:r>
              <a:rPr lang="en-US" sz="2800" dirty="0">
                <a:latin typeface="Calibri" pitchFamily="34" charset="0"/>
                <a:ea typeface="+mn-ea"/>
                <a:cs typeface="Calibri" pitchFamily="34" charset="0"/>
              </a:rPr>
              <a:t>ttainable</a:t>
            </a:r>
          </a:p>
          <a:p>
            <a:pPr lvl="1" fontAlgn="auto">
              <a:spcBef>
                <a:spcPts val="0"/>
              </a:spcBef>
              <a:spcAft>
                <a:spcPts val="0"/>
              </a:spcAft>
              <a:defRPr/>
            </a:pPr>
            <a:r>
              <a:rPr lang="en-US" dirty="0">
                <a:solidFill>
                  <a:srgbClr val="3C7630"/>
                </a:solidFill>
                <a:latin typeface="Calibri" pitchFamily="34" charset="0"/>
                <a:ea typeface="+mn-ea"/>
                <a:cs typeface="Calibri" pitchFamily="34" charset="0"/>
              </a:rPr>
              <a:t> </a:t>
            </a:r>
          </a:p>
        </p:txBody>
      </p:sp>
      <p:sp>
        <p:nvSpPr>
          <p:cNvPr id="28" name="TextBox 27"/>
          <p:cNvSpPr txBox="1">
            <a:spLocks noChangeArrowheads="1"/>
          </p:cNvSpPr>
          <p:nvPr/>
        </p:nvSpPr>
        <p:spPr bwMode="auto">
          <a:xfrm>
            <a:off x="993775" y="2543175"/>
            <a:ext cx="3806825"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4400" b="1" u="sng" dirty="0">
                <a:solidFill>
                  <a:srgbClr val="3C7630"/>
                </a:solidFill>
                <a:latin typeface="Calibri" pitchFamily="34" charset="0"/>
              </a:rPr>
              <a:t>M</a:t>
            </a:r>
            <a:r>
              <a:rPr lang="en-US" altLang="en-US" sz="2800" u="sng" dirty="0">
                <a:latin typeface="Calibri" pitchFamily="34" charset="0"/>
              </a:rPr>
              <a:t>otivating</a:t>
            </a:r>
            <a:endParaRPr lang="en-US" altLang="en-US" sz="2800" u="sng" dirty="0">
              <a:solidFill>
                <a:srgbClr val="3C7630"/>
              </a:solidFill>
              <a:latin typeface="Calibri" pitchFamily="34" charset="0"/>
            </a:endParaRPr>
          </a:p>
        </p:txBody>
      </p:sp>
      <p:sp>
        <p:nvSpPr>
          <p:cNvPr id="22" name="TextBox 21"/>
          <p:cNvSpPr txBox="1">
            <a:spLocks noChangeArrowheads="1"/>
          </p:cNvSpPr>
          <p:nvPr/>
        </p:nvSpPr>
        <p:spPr bwMode="auto">
          <a:xfrm>
            <a:off x="8532813" y="6070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a:solidFill>
                  <a:srgbClr val="A6A6A6"/>
                </a:solidFill>
              </a:rPr>
              <a:t>+</a:t>
            </a:r>
          </a:p>
        </p:txBody>
      </p:sp>
      <p:sp>
        <p:nvSpPr>
          <p:cNvPr id="29" name="Right Arrow 28"/>
          <p:cNvSpPr/>
          <p:nvPr/>
        </p:nvSpPr>
        <p:spPr bwMode="auto">
          <a:xfrm>
            <a:off x="8823325" y="6288088"/>
            <a:ext cx="207963" cy="130175"/>
          </a:xfrm>
          <a:prstGeom prst="rightArrow">
            <a:avLst>
              <a:gd name="adj1" fmla="val 27506"/>
              <a:gd name="adj2" fmla="val 45936"/>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eaLnBrk="0" hangingPunct="0">
              <a:defRPr/>
            </a:pPr>
            <a:endParaRPr lang="en-US">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par>
                                <p:cTn id="12" presetID="9" presetClass="exit" presetSubtype="0" fill="hold" grpId="0" nodeType="withEffect">
                                  <p:stCondLst>
                                    <p:cond delay="0"/>
                                  </p:stCondLst>
                                  <p:childTnLst>
                                    <p:animEffect transition="out" filter="dissolv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2" presetClass="entr" presetSubtype="8"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ppt_x</p:attrName>
                                        </p:attrNameLst>
                                      </p:cBhvr>
                                      <p:tavLst>
                                        <p:tav tm="0">
                                          <p:val>
                                            <p:strVal val="#ppt_x-#ppt_w*1.125000"/>
                                          </p:val>
                                        </p:tav>
                                        <p:tav tm="100000">
                                          <p:val>
                                            <p:strVal val="#ppt_x"/>
                                          </p:val>
                                        </p:tav>
                                      </p:tavLst>
                                    </p:anim>
                                    <p:animEffect transition="in" filter="wipe(right)">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2933700"/>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a:grpSpLocks/>
          </p:cNvGrpSpPr>
          <p:nvPr/>
        </p:nvGrpSpPr>
        <p:grpSpPr bwMode="auto">
          <a:xfrm>
            <a:off x="-160338" y="1963738"/>
            <a:ext cx="8951913" cy="1041400"/>
            <a:chOff x="-159809" y="1964266"/>
            <a:chExt cx="8951918" cy="1041400"/>
          </a:xfrm>
        </p:grpSpPr>
        <p:pic>
          <p:nvPicPr>
            <p:cNvPr id="6861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809" y="1964266"/>
              <a:ext cx="17432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itle 1"/>
            <p:cNvSpPr txBox="1">
              <a:spLocks/>
            </p:cNvSpPr>
            <p:nvPr/>
          </p:nvSpPr>
          <p:spPr bwMode="auto">
            <a:xfrm>
              <a:off x="562509" y="2146372"/>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4800">
                  <a:solidFill>
                    <a:srgbClr val="3C7630"/>
                  </a:solidFill>
                  <a:latin typeface="Calibri" pitchFamily="34" charset="0"/>
                </a:rPr>
                <a:t>Diagnosing</a:t>
              </a:r>
            </a:p>
          </p:txBody>
        </p:sp>
      </p:grpSp>
      <p:sp>
        <p:nvSpPr>
          <p:cNvPr id="7" name="Content Placeholder 2"/>
          <p:cNvSpPr txBox="1">
            <a:spLocks/>
          </p:cNvSpPr>
          <p:nvPr/>
        </p:nvSpPr>
        <p:spPr>
          <a:xfrm>
            <a:off x="804863" y="2921000"/>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second skill of a situational leader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nodeType="afterGroup">
                            <p:stCondLst>
                              <p:cond delay="2000"/>
                            </p:stCondLst>
                            <p:childTnLst>
                              <p:par>
                                <p:cTn id="14" presetID="1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84163"/>
            <a:ext cx="97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itle 1"/>
          <p:cNvSpPr txBox="1">
            <a:spLocks/>
          </p:cNvSpPr>
          <p:nvPr/>
        </p:nvSpPr>
        <p:spPr bwMode="auto">
          <a:xfrm>
            <a:off x="474663" y="3175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2800">
                <a:solidFill>
                  <a:srgbClr val="3C7630"/>
                </a:solidFill>
                <a:latin typeface="Calibri" pitchFamily="34" charset="0"/>
              </a:rPr>
              <a:t>Diagnosing Development Level</a:t>
            </a:r>
          </a:p>
        </p:txBody>
      </p:sp>
      <p:sp>
        <p:nvSpPr>
          <p:cNvPr id="21" name="Rectangle 20"/>
          <p:cNvSpPr/>
          <p:nvPr/>
        </p:nvSpPr>
        <p:spPr>
          <a:xfrm>
            <a:off x="0" y="2036763"/>
            <a:ext cx="9144000" cy="45085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TextBox 21"/>
          <p:cNvSpPr txBox="1"/>
          <p:nvPr/>
        </p:nvSpPr>
        <p:spPr>
          <a:xfrm>
            <a:off x="133350" y="4471988"/>
            <a:ext cx="2614613" cy="1570037"/>
          </a:xfrm>
          <a:prstGeom prst="rect">
            <a:avLst/>
          </a:prstGeom>
          <a:noFill/>
        </p:spPr>
        <p:txBody>
          <a:bodyPr>
            <a:spAutoFit/>
          </a:bodyPr>
          <a:lstStyle/>
          <a:p>
            <a:pPr fontAlgn="auto">
              <a:spcBef>
                <a:spcPts val="0"/>
              </a:spcBef>
              <a:spcAft>
                <a:spcPts val="0"/>
              </a:spcAft>
              <a:defRPr/>
            </a:pPr>
            <a:r>
              <a:rPr lang="en-US" sz="2400" b="1" dirty="0">
                <a:solidFill>
                  <a:srgbClr val="3C7630"/>
                </a:solidFill>
                <a:latin typeface="Calibri" pitchFamily="34" charset="0"/>
                <a:ea typeface="+mn-ea"/>
                <a:cs typeface="Calibri" pitchFamily="34" charset="0"/>
              </a:rPr>
              <a:t>Development Level </a:t>
            </a:r>
            <a:r>
              <a:rPr lang="en-US" sz="2400" dirty="0">
                <a:latin typeface="Calibri" pitchFamily="34" charset="0"/>
                <a:ea typeface="+mn-ea"/>
                <a:cs typeface="Calibri" pitchFamily="34" charset="0"/>
              </a:rPr>
              <a:t>is a combination </a:t>
            </a:r>
            <a:br>
              <a:rPr lang="en-US" sz="2400" dirty="0">
                <a:latin typeface="Calibri" pitchFamily="34" charset="0"/>
                <a:ea typeface="+mn-ea"/>
                <a:cs typeface="Calibri" pitchFamily="34" charset="0"/>
              </a:rPr>
            </a:br>
            <a:r>
              <a:rPr lang="en-US" sz="2400" dirty="0">
                <a:latin typeface="Calibri" pitchFamily="34" charset="0"/>
                <a:ea typeface="+mn-ea"/>
                <a:cs typeface="Calibri" pitchFamily="34" charset="0"/>
              </a:rPr>
              <a:t>of two factors.</a:t>
            </a:r>
          </a:p>
        </p:txBody>
      </p:sp>
      <p:sp>
        <p:nvSpPr>
          <p:cNvPr id="23" name="Content Placeholder 2"/>
          <p:cNvSpPr txBox="1">
            <a:spLocks/>
          </p:cNvSpPr>
          <p:nvPr/>
        </p:nvSpPr>
        <p:spPr>
          <a:xfrm>
            <a:off x="804863" y="846138"/>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the second skill of a situational leader</a:t>
            </a:r>
          </a:p>
        </p:txBody>
      </p:sp>
      <p:cxnSp>
        <p:nvCxnSpPr>
          <p:cNvPr id="24" name="Straight Connector 23"/>
          <p:cNvCxnSpPr/>
          <p:nvPr/>
        </p:nvCxnSpPr>
        <p:spPr>
          <a:xfrm>
            <a:off x="0" y="858838"/>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grpSp>
        <p:nvGrpSpPr>
          <p:cNvPr id="2" name="Group 24"/>
          <p:cNvGrpSpPr>
            <a:grpSpLocks/>
          </p:cNvGrpSpPr>
          <p:nvPr/>
        </p:nvGrpSpPr>
        <p:grpSpPr bwMode="auto">
          <a:xfrm>
            <a:off x="2792413" y="1849438"/>
            <a:ext cx="3036887" cy="4090987"/>
            <a:chOff x="2792413" y="1849438"/>
            <a:chExt cx="3036887" cy="4090988"/>
          </a:xfrm>
        </p:grpSpPr>
        <p:sp>
          <p:nvSpPr>
            <p:cNvPr id="26" name="Rectangle 25"/>
            <p:cNvSpPr/>
            <p:nvPr/>
          </p:nvSpPr>
          <p:spPr bwMode="auto">
            <a:xfrm>
              <a:off x="2792413" y="2532063"/>
              <a:ext cx="3001962" cy="3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7" name="Rounded Rectangle 26"/>
            <p:cNvSpPr/>
            <p:nvPr/>
          </p:nvSpPr>
          <p:spPr bwMode="auto">
            <a:xfrm>
              <a:off x="2792413" y="1849438"/>
              <a:ext cx="3003550" cy="784225"/>
            </a:xfrm>
            <a:prstGeom prst="roundRect">
              <a:avLst/>
            </a:prstGeom>
            <a:solidFill>
              <a:schemeClr val="tx1">
                <a:lumMod val="75000"/>
                <a:lumOff val="25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0672" name="Rectangle 5"/>
            <p:cNvSpPr>
              <a:spLocks noChangeArrowheads="1"/>
            </p:cNvSpPr>
            <p:nvPr/>
          </p:nvSpPr>
          <p:spPr bwMode="auto">
            <a:xfrm>
              <a:off x="2792413" y="2001833"/>
              <a:ext cx="3036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latin typeface="Calibri" pitchFamily="34" charset="0"/>
                </a:rPr>
                <a:t>Competence</a:t>
              </a:r>
              <a:endParaRPr lang="en-US" altLang="en-US">
                <a:solidFill>
                  <a:srgbClr val="FFFFFF"/>
                </a:solidFill>
                <a:latin typeface="Calibri" pitchFamily="34" charset="0"/>
              </a:endParaRPr>
            </a:p>
          </p:txBody>
        </p:sp>
        <p:sp>
          <p:nvSpPr>
            <p:cNvPr id="70673" name="Rectangle 18"/>
            <p:cNvSpPr>
              <a:spLocks noChangeArrowheads="1"/>
            </p:cNvSpPr>
            <p:nvPr/>
          </p:nvSpPr>
          <p:spPr bwMode="auto">
            <a:xfrm>
              <a:off x="2946400" y="2894005"/>
              <a:ext cx="2861733"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sz="2300" dirty="0">
                  <a:latin typeface="Calibri" pitchFamily="34" charset="0"/>
                </a:rPr>
                <a:t>Your demonstrated </a:t>
              </a:r>
              <a:r>
                <a:rPr lang="en-US" altLang="en-US" sz="2300" b="1" dirty="0">
                  <a:solidFill>
                    <a:srgbClr val="AACB39"/>
                  </a:solidFill>
                  <a:latin typeface="Calibri" pitchFamily="34" charset="0"/>
                </a:rPr>
                <a:t>goal- or task-</a:t>
              </a:r>
              <a:r>
                <a:rPr lang="en-US" altLang="en-US" sz="2300" b="1" u="sng" dirty="0">
                  <a:solidFill>
                    <a:srgbClr val="AACB39"/>
                  </a:solidFill>
                  <a:latin typeface="Calibri" pitchFamily="34" charset="0"/>
                </a:rPr>
                <a:t>specific</a:t>
              </a:r>
              <a:r>
                <a:rPr lang="en-US" altLang="en-US" sz="2300" b="1" dirty="0">
                  <a:solidFill>
                    <a:srgbClr val="AACB39"/>
                  </a:solidFill>
                  <a:latin typeface="Calibri" pitchFamily="34" charset="0"/>
                </a:rPr>
                <a:t>, transferable knowledge</a:t>
              </a:r>
              <a:r>
                <a:rPr lang="en-US" altLang="en-US" sz="2300" dirty="0">
                  <a:latin typeface="Calibri" pitchFamily="34" charset="0"/>
                </a:rPr>
                <a:t> and </a:t>
              </a:r>
              <a:r>
                <a:rPr lang="en-US" altLang="en-US" sz="2300" b="1" dirty="0">
                  <a:solidFill>
                    <a:srgbClr val="AACB39"/>
                  </a:solidFill>
                  <a:latin typeface="Calibri" pitchFamily="34" charset="0"/>
                </a:rPr>
                <a:t>skills</a:t>
              </a:r>
              <a:endParaRPr lang="en-US" altLang="en-US" sz="2300" dirty="0">
                <a:latin typeface="Calibri" pitchFamily="34" charset="0"/>
              </a:endParaRPr>
            </a:p>
          </p:txBody>
        </p:sp>
      </p:grpSp>
      <p:grpSp>
        <p:nvGrpSpPr>
          <p:cNvPr id="3" name="Group 29"/>
          <p:cNvGrpSpPr>
            <a:grpSpLocks/>
          </p:cNvGrpSpPr>
          <p:nvPr/>
        </p:nvGrpSpPr>
        <p:grpSpPr bwMode="auto">
          <a:xfrm>
            <a:off x="5929313" y="1849438"/>
            <a:ext cx="3009900" cy="4090987"/>
            <a:chOff x="5929313" y="1849438"/>
            <a:chExt cx="3009900" cy="4090988"/>
          </a:xfrm>
        </p:grpSpPr>
        <p:sp>
          <p:nvSpPr>
            <p:cNvPr id="31" name="Rectangle 30"/>
            <p:cNvSpPr/>
            <p:nvPr/>
          </p:nvSpPr>
          <p:spPr bwMode="auto">
            <a:xfrm>
              <a:off x="5935663" y="2532063"/>
              <a:ext cx="3003550" cy="34083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2" name="Rounded Rectangle 31"/>
            <p:cNvSpPr/>
            <p:nvPr/>
          </p:nvSpPr>
          <p:spPr bwMode="auto">
            <a:xfrm>
              <a:off x="5929313" y="1849438"/>
              <a:ext cx="3006725" cy="784225"/>
            </a:xfrm>
            <a:prstGeom prst="roundRect">
              <a:avLst/>
            </a:prstGeom>
            <a:solidFill>
              <a:srgbClr val="404040"/>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0668" name="Rectangle 14"/>
            <p:cNvSpPr>
              <a:spLocks noChangeArrowheads="1"/>
            </p:cNvSpPr>
            <p:nvPr/>
          </p:nvSpPr>
          <p:spPr bwMode="auto">
            <a:xfrm>
              <a:off x="5932488" y="2003420"/>
              <a:ext cx="3006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latin typeface="Calibri" pitchFamily="34" charset="0"/>
                </a:rPr>
                <a:t>Commitment</a:t>
              </a:r>
              <a:endParaRPr lang="en-US" altLang="en-US">
                <a:solidFill>
                  <a:srgbClr val="FFFFFF"/>
                </a:solidFill>
                <a:latin typeface="Calibri" pitchFamily="34" charset="0"/>
              </a:endParaRPr>
            </a:p>
          </p:txBody>
        </p:sp>
        <p:sp>
          <p:nvSpPr>
            <p:cNvPr id="70669" name="Rectangle 1"/>
            <p:cNvSpPr>
              <a:spLocks noChangeArrowheads="1"/>
            </p:cNvSpPr>
            <p:nvPr/>
          </p:nvSpPr>
          <p:spPr bwMode="auto">
            <a:xfrm>
              <a:off x="6198658" y="2894005"/>
              <a:ext cx="2522009" cy="17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sz="2300" dirty="0">
                  <a:latin typeface="Calibri" pitchFamily="34" charset="0"/>
                </a:rPr>
                <a:t>Your </a:t>
              </a:r>
              <a:r>
                <a:rPr lang="en-US" altLang="en-US" sz="2300" b="1" dirty="0">
                  <a:solidFill>
                    <a:srgbClr val="AACB39"/>
                  </a:solidFill>
                  <a:latin typeface="Calibri" pitchFamily="34" charset="0"/>
                </a:rPr>
                <a:t>motivation</a:t>
              </a:r>
              <a:r>
                <a:rPr lang="en-US" altLang="en-US" sz="2300" dirty="0">
                  <a:latin typeface="Calibri" pitchFamily="34" charset="0"/>
                </a:rPr>
                <a:t> and </a:t>
              </a:r>
              <a:r>
                <a:rPr lang="en-US" altLang="en-US" sz="2300" b="1" dirty="0">
                  <a:solidFill>
                    <a:srgbClr val="AACB39"/>
                  </a:solidFill>
                  <a:latin typeface="Calibri" pitchFamily="34" charset="0"/>
                </a:rPr>
                <a:t>confidence</a:t>
              </a:r>
              <a:r>
                <a:rPr lang="en-US" altLang="en-US" sz="2300" dirty="0">
                  <a:latin typeface="Calibri" pitchFamily="34" charset="0"/>
                </a:rPr>
                <a:t> on a </a:t>
              </a:r>
              <a:r>
                <a:rPr lang="en-US" altLang="en-US" sz="2300" u="sng" dirty="0">
                  <a:latin typeface="Calibri" pitchFamily="34" charset="0"/>
                </a:rPr>
                <a:t>specific</a:t>
              </a:r>
              <a:r>
                <a:rPr lang="en-US" altLang="en-US" sz="2300" dirty="0">
                  <a:latin typeface="Calibri" pitchFamily="34" charset="0"/>
                </a:rPr>
                <a:t> goal or task</a:t>
              </a:r>
            </a:p>
          </p:txBody>
        </p:sp>
      </p:grpSp>
      <p:sp>
        <p:nvSpPr>
          <p:cNvPr id="35" name="TextBox 34"/>
          <p:cNvSpPr txBox="1">
            <a:spLocks noChangeArrowheads="1"/>
          </p:cNvSpPr>
          <p:nvPr/>
        </p:nvSpPr>
        <p:spPr bwMode="auto">
          <a:xfrm>
            <a:off x="133350" y="2101850"/>
            <a:ext cx="26431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20000"/>
              </a:lnSpc>
            </a:pPr>
            <a:r>
              <a:rPr lang="en-US" altLang="en-US" b="1" dirty="0">
                <a:solidFill>
                  <a:srgbClr val="3C7630"/>
                </a:solidFill>
                <a:latin typeface="Calibri" pitchFamily="34" charset="0"/>
              </a:rPr>
              <a:t>Diagnosing</a:t>
            </a:r>
          </a:p>
          <a:p>
            <a:pPr eaLnBrk="1" hangingPunct="1">
              <a:lnSpc>
                <a:spcPct val="120000"/>
              </a:lnSpc>
            </a:pPr>
            <a:r>
              <a:rPr lang="en-US" altLang="en-US" sz="1800" dirty="0">
                <a:latin typeface="Calibri" pitchFamily="34" charset="0"/>
              </a:rPr>
              <a:t>Collaboratively assessing an </a:t>
            </a:r>
            <a:r>
              <a:rPr lang="en-US" altLang="en-US" sz="1800" dirty="0" smtClean="0">
                <a:latin typeface="Calibri" pitchFamily="34" charset="0"/>
              </a:rPr>
              <a:t>individual’</a:t>
            </a:r>
            <a:r>
              <a:rPr lang="en-US" altLang="ja-JP" sz="1800" dirty="0" smtClean="0">
                <a:latin typeface="Calibri" pitchFamily="34" charset="0"/>
              </a:rPr>
              <a:t>s </a:t>
            </a:r>
            <a:r>
              <a:rPr lang="en-US" altLang="ja-JP" sz="1800" dirty="0">
                <a:latin typeface="Calibri" pitchFamily="34" charset="0"/>
              </a:rPr>
              <a:t>competence and commitment on </a:t>
            </a:r>
            <a:br>
              <a:rPr lang="en-US" altLang="ja-JP" sz="1800" dirty="0">
                <a:latin typeface="Calibri" pitchFamily="34" charset="0"/>
              </a:rPr>
            </a:br>
            <a:r>
              <a:rPr lang="en-US" altLang="ja-JP" sz="1800" dirty="0">
                <a:latin typeface="Calibri" pitchFamily="34" charset="0"/>
              </a:rPr>
              <a:t>a </a:t>
            </a:r>
            <a:r>
              <a:rPr lang="en-US" altLang="ja-JP" sz="1800" u="sng" dirty="0">
                <a:latin typeface="Calibri" pitchFamily="34" charset="0"/>
              </a:rPr>
              <a:t>specific goal or task</a:t>
            </a:r>
            <a:endParaRPr lang="en-US" altLang="en-US" sz="1800" u="sng"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457200" y="665163"/>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pPr>
            <a:r>
              <a:rPr lang="en-US" altLang="en-US" sz="3200">
                <a:solidFill>
                  <a:srgbClr val="3C7630"/>
                </a:solidFill>
                <a:latin typeface="Calibri" pitchFamily="34" charset="0"/>
              </a:rPr>
              <a:t>Development Levels</a:t>
            </a:r>
          </a:p>
        </p:txBody>
      </p:sp>
      <p:sp>
        <p:nvSpPr>
          <p:cNvPr id="3" name="Content Placeholder 2"/>
          <p:cNvSpPr txBox="1">
            <a:spLocks/>
          </p:cNvSpPr>
          <p:nvPr/>
        </p:nvSpPr>
        <p:spPr>
          <a:xfrm>
            <a:off x="-611187" y="5105400"/>
            <a:ext cx="9144000" cy="549275"/>
          </a:xfrm>
          <a:prstGeom prst="rect">
            <a:avLst/>
          </a:prstGeom>
        </p:spPr>
        <p:txBody>
          <a:bodyPr>
            <a:normAutofit fontScale="92500" lnSpcReduction="20000"/>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ctr" eaLnBrk="1" fontAlgn="auto" hangingPunct="1">
              <a:spcAft>
                <a:spcPts val="0"/>
              </a:spcAft>
              <a:buFont typeface="Arial"/>
              <a:buNone/>
              <a:defRPr/>
            </a:pPr>
            <a:r>
              <a:rPr lang="en-US" sz="3000" b="1" dirty="0" smtClean="0">
                <a:solidFill>
                  <a:schemeClr val="bg1">
                    <a:lumMod val="50000"/>
                  </a:schemeClr>
                </a:solidFill>
                <a:ea typeface="+mn-ea"/>
                <a:cs typeface="Calibri" pitchFamily="34" charset="0"/>
              </a:rPr>
              <a:t>Development level </a:t>
            </a:r>
            <a:r>
              <a:rPr lang="en-US" sz="3000" dirty="0" smtClean="0">
                <a:solidFill>
                  <a:schemeClr val="bg1">
                    <a:lumMod val="50000"/>
                  </a:schemeClr>
                </a:solidFill>
                <a:ea typeface="+mn-ea"/>
                <a:cs typeface="Calibri" pitchFamily="34" charset="0"/>
              </a:rPr>
              <a:t>is </a:t>
            </a:r>
            <a:r>
              <a:rPr lang="en-US" sz="3900" b="1" u="sng" dirty="0" smtClean="0">
                <a:solidFill>
                  <a:srgbClr val="73B535"/>
                </a:solidFill>
                <a:ea typeface="+mn-ea"/>
                <a:cs typeface="Calibri" pitchFamily="34" charset="0"/>
              </a:rPr>
              <a:t>goal</a:t>
            </a:r>
            <a:r>
              <a:rPr lang="en-US" u="sng" dirty="0" smtClean="0">
                <a:solidFill>
                  <a:schemeClr val="bg1">
                    <a:lumMod val="50000"/>
                  </a:schemeClr>
                </a:solidFill>
                <a:ea typeface="+mn-ea"/>
                <a:cs typeface="Calibri" pitchFamily="34" charset="0"/>
              </a:rPr>
              <a:t> </a:t>
            </a:r>
            <a:r>
              <a:rPr lang="en-US" sz="3000" u="sng" dirty="0" smtClean="0">
                <a:solidFill>
                  <a:schemeClr val="bg1">
                    <a:lumMod val="50000"/>
                  </a:schemeClr>
                </a:solidFill>
                <a:ea typeface="+mn-ea"/>
                <a:cs typeface="Calibri" pitchFamily="34" charset="0"/>
              </a:rPr>
              <a:t>or</a:t>
            </a:r>
            <a:r>
              <a:rPr lang="en-US" u="sng" dirty="0" smtClean="0">
                <a:solidFill>
                  <a:schemeClr val="bg1">
                    <a:lumMod val="50000"/>
                  </a:schemeClr>
                </a:solidFill>
                <a:ea typeface="+mn-ea"/>
                <a:cs typeface="Calibri" pitchFamily="34" charset="0"/>
              </a:rPr>
              <a:t> </a:t>
            </a:r>
            <a:r>
              <a:rPr lang="en-US" sz="3900" b="1" u="sng" dirty="0" smtClean="0">
                <a:solidFill>
                  <a:srgbClr val="73B535"/>
                </a:solidFill>
                <a:ea typeface="+mn-ea"/>
                <a:cs typeface="Calibri" pitchFamily="34" charset="0"/>
              </a:rPr>
              <a:t>task</a:t>
            </a:r>
            <a:r>
              <a:rPr lang="en-US" b="1" u="sng" dirty="0" smtClean="0">
                <a:solidFill>
                  <a:srgbClr val="3C7630"/>
                </a:solidFill>
                <a:ea typeface="+mn-ea"/>
                <a:cs typeface="Calibri" pitchFamily="34" charset="0"/>
              </a:rPr>
              <a:t> </a:t>
            </a:r>
            <a:r>
              <a:rPr lang="en-US" sz="3000" b="1" u="sng" dirty="0" smtClean="0">
                <a:solidFill>
                  <a:schemeClr val="bg1">
                    <a:lumMod val="50000"/>
                  </a:schemeClr>
                </a:solidFill>
                <a:ea typeface="+mn-ea"/>
                <a:cs typeface="Calibri" pitchFamily="34" charset="0"/>
              </a:rPr>
              <a:t>specific</a:t>
            </a:r>
            <a:r>
              <a:rPr lang="en-US" sz="3000" dirty="0" smtClean="0">
                <a:solidFill>
                  <a:schemeClr val="bg1">
                    <a:lumMod val="50000"/>
                  </a:schemeClr>
                </a:solidFill>
                <a:ea typeface="+mn-ea"/>
                <a:cs typeface="Calibri" pitchFamily="34" charset="0"/>
              </a:rPr>
              <a:t>!</a:t>
            </a:r>
          </a:p>
        </p:txBody>
      </p:sp>
      <p:pic>
        <p:nvPicPr>
          <p:cNvPr id="72707" name="Picture 1" descr="SLII Model Dev Levels RGB.png"/>
          <p:cNvPicPr>
            <a:picLocks noChangeAspect="1"/>
          </p:cNvPicPr>
          <p:nvPr/>
        </p:nvPicPr>
        <p:blipFill>
          <a:blip r:embed="rId3">
            <a:extLst>
              <a:ext uri="{28A0092B-C50C-407E-A947-70E740481C1C}">
                <a14:useLocalDpi xmlns:a14="http://schemas.microsoft.com/office/drawing/2010/main" val="0"/>
              </a:ext>
            </a:extLst>
          </a:blip>
          <a:srcRect b="12434"/>
          <a:stretch>
            <a:fillRect/>
          </a:stretch>
        </p:blipFill>
        <p:spPr bwMode="auto">
          <a:xfrm>
            <a:off x="1363663" y="1879600"/>
            <a:ext cx="641667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8532813" y="6070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800">
                <a:solidFill>
                  <a:srgbClr val="A6A6A6"/>
                </a:solidFill>
              </a:rPr>
              <a:t>+</a:t>
            </a:r>
          </a:p>
        </p:txBody>
      </p:sp>
      <p:sp>
        <p:nvSpPr>
          <p:cNvPr id="6" name="Right Arrow 5"/>
          <p:cNvSpPr/>
          <p:nvPr/>
        </p:nvSpPr>
        <p:spPr bwMode="auto">
          <a:xfrm>
            <a:off x="8823325" y="6288088"/>
            <a:ext cx="207963" cy="130175"/>
          </a:xfrm>
          <a:prstGeom prst="rightArrow">
            <a:avLst>
              <a:gd name="adj1" fmla="val 27506"/>
              <a:gd name="adj2" fmla="val 45936"/>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eaLnBrk="0" hangingPunct="0">
              <a:defRPr/>
            </a:pPr>
            <a:endParaRPr lang="en-US">
              <a:latin typeface="Arial" pitchFamily="-104" charset="0"/>
              <a:ea typeface="ＭＳ Ｐゴシック" pitchFamily="-104" charset="-128"/>
              <a:cs typeface="ＭＳ Ｐゴシック" pitchFamily="-10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9" presetClass="exit" presetSubtype="0" fill="hold" grpId="0" nodeType="with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ppt_x</p:attrName>
                                        </p:attrNameLst>
                                      </p:cBhvr>
                                      <p:tavLst>
                                        <p:tav tm="0">
                                          <p:val>
                                            <p:strVal val="#ppt_x-#ppt_w*1.125000"/>
                                          </p:val>
                                        </p:tav>
                                        <p:tav tm="100000">
                                          <p:val>
                                            <p:strVal val="#ppt_x"/>
                                          </p:val>
                                        </p:tav>
                                      </p:tavLst>
                                    </p:anim>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152400"/>
            <a:ext cx="8610600" cy="6629400"/>
          </a:xfrm>
          <a:prstGeom prst="rect">
            <a:avLst/>
          </a:prstGeom>
        </p:spPr>
      </p:pic>
    </p:spTree>
    <p:extLst>
      <p:ext uri="{BB962C8B-B14F-4D97-AF65-F5344CB8AC3E}">
        <p14:creationId xmlns:p14="http://schemas.microsoft.com/office/powerpoint/2010/main" val="1698253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97" y="0"/>
            <a:ext cx="9144000" cy="6553200"/>
          </a:xfrm>
          <a:prstGeom prst="rect">
            <a:avLst/>
          </a:prstGeom>
        </p:spPr>
      </p:pic>
    </p:spTree>
    <p:extLst>
      <p:ext uri="{BB962C8B-B14F-4D97-AF65-F5344CB8AC3E}">
        <p14:creationId xmlns:p14="http://schemas.microsoft.com/office/powerpoint/2010/main" val="2796013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Hands with paper cutouts.png" descr="/Users/imac11/Dropbox/slii playbook/Play 3-Ensure Effective Sponsorship at All Levels/Play 3.1/Hands with paper cutouts.png"/>
          <p:cNvPicPr>
            <a:picLocks noChangeAspect="1"/>
          </p:cNvPicPr>
          <p:nvPr/>
        </p:nvPicPr>
        <p:blipFill>
          <a:blip r:embed="rId3">
            <a:extLst>
              <a:ext uri="{28A0092B-C50C-407E-A947-70E740481C1C}">
                <a14:useLocalDpi xmlns:a14="http://schemas.microsoft.com/office/drawing/2010/main" val="0"/>
              </a:ext>
            </a:extLst>
          </a:blip>
          <a:srcRect t="6596"/>
          <a:stretch>
            <a:fillRect/>
          </a:stretch>
        </p:blipFill>
        <p:spPr bwMode="auto">
          <a:xfrm>
            <a:off x="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1371600"/>
            <a:ext cx="7772400" cy="1538288"/>
          </a:xfrm>
          <a:prstGeom prst="rect">
            <a:avLst/>
          </a:prstGeom>
          <a:solidFill>
            <a:srgbClr val="D9D9D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5122" name="Content Placeholder 2"/>
          <p:cNvSpPr>
            <a:spLocks noGrp="1"/>
          </p:cNvSpPr>
          <p:nvPr>
            <p:ph idx="4294967295"/>
          </p:nvPr>
        </p:nvSpPr>
        <p:spPr bwMode="auto">
          <a:xfrm>
            <a:off x="0" y="1444625"/>
            <a:ext cx="6858000" cy="1385888"/>
          </a:xfrm>
          <a:prstGeom prst="rect">
            <a:avLst/>
          </a:prstGeom>
          <a:ln>
            <a:miter lim="800000"/>
            <a:headEnd/>
            <a:tailEnd/>
          </a:ln>
        </p:spPr>
        <p:txBody>
          <a:bodyPr/>
          <a:lstStyle/>
          <a:p>
            <a:pPr marL="0" indent="0">
              <a:buFont typeface="Arial" pitchFamily="-104" charset="0"/>
              <a:buNone/>
              <a:defRPr/>
            </a:pPr>
            <a:r>
              <a:rPr lang="en-US" sz="2800" dirty="0">
                <a:solidFill>
                  <a:srgbClr val="008000">
                    <a:alpha val="66000"/>
                  </a:srgbClr>
                </a:solidFill>
                <a:ea typeface="ＭＳ Ｐゴシック" pitchFamily="-104" charset="-128"/>
                <a:cs typeface="ＭＳ Ｐゴシック" pitchFamily="-104" charset="-128"/>
              </a:rPr>
              <a:t>60% of our employees have smartphones </a:t>
            </a:r>
            <a:br>
              <a:rPr lang="en-US" sz="2800" dirty="0">
                <a:solidFill>
                  <a:srgbClr val="008000">
                    <a:alpha val="66000"/>
                  </a:srgbClr>
                </a:solidFill>
                <a:ea typeface="ＭＳ Ｐゴシック" pitchFamily="-104" charset="-128"/>
                <a:cs typeface="ＭＳ Ｐゴシック" pitchFamily="-104" charset="-128"/>
              </a:rPr>
            </a:br>
            <a:r>
              <a:rPr lang="en-US" sz="2800" dirty="0">
                <a:solidFill>
                  <a:srgbClr val="008000">
                    <a:alpha val="66000"/>
                  </a:srgbClr>
                </a:solidFill>
                <a:ea typeface="ＭＳ Ｐゴシック" pitchFamily="-104" charset="-128"/>
                <a:cs typeface="ＭＳ Ｐゴシック" pitchFamily="-104" charset="-128"/>
              </a:rPr>
              <a:t>and are presumably more connected than ever before …</a:t>
            </a:r>
          </a:p>
          <a:p>
            <a:pPr marL="0" indent="0">
              <a:buFont typeface="Arial" pitchFamily="-104" charset="0"/>
              <a:buNone/>
              <a:defRPr/>
            </a:pPr>
            <a:endParaRPr lang="en-US" dirty="0">
              <a:solidFill>
                <a:srgbClr val="008000">
                  <a:alpha val="66000"/>
                </a:srgbClr>
              </a:solidFill>
              <a:ea typeface="ＭＳ Ｐゴシック" pitchFamily="-104" charset="-128"/>
              <a:cs typeface="ＭＳ Ｐゴシック" pitchFamily="-104" charset="-128"/>
            </a:endParaRPr>
          </a:p>
        </p:txBody>
      </p:sp>
      <p:sp>
        <p:nvSpPr>
          <p:cNvPr id="2" name="TextBox 3"/>
          <p:cNvSpPr txBox="1">
            <a:spLocks noChangeArrowheads="1"/>
          </p:cNvSpPr>
          <p:nvPr/>
        </p:nvSpPr>
        <p:spPr bwMode="auto">
          <a:xfrm>
            <a:off x="1219200" y="31242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Font typeface="Arial" pitchFamily="34" charset="0"/>
              <a:buNone/>
            </a:pPr>
            <a:r>
              <a:rPr lang="en-US" altLang="en-US" sz="2800" dirty="0">
                <a:solidFill>
                  <a:schemeClr val="bg1"/>
                </a:solidFill>
                <a:latin typeface="Calibri" pitchFamily="34" charset="0"/>
              </a:rPr>
              <a:t>But few of them are satisfied with the quantity or quality of connection at work.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11" y="457200"/>
            <a:ext cx="9121346" cy="6096000"/>
          </a:xfrm>
          <a:prstGeom prst="rect">
            <a:avLst/>
          </a:prstGeom>
        </p:spPr>
      </p:pic>
    </p:spTree>
    <p:extLst>
      <p:ext uri="{BB962C8B-B14F-4D97-AF65-F5344CB8AC3E}">
        <p14:creationId xmlns:p14="http://schemas.microsoft.com/office/powerpoint/2010/main" val="1759017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469563"/>
          </a:xfrm>
          <a:prstGeom prst="rect">
            <a:avLst/>
          </a:prstGeom>
        </p:spPr>
      </p:pic>
    </p:spTree>
    <p:extLst>
      <p:ext uri="{BB962C8B-B14F-4D97-AF65-F5344CB8AC3E}">
        <p14:creationId xmlns:p14="http://schemas.microsoft.com/office/powerpoint/2010/main" val="2417331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35" y="0"/>
            <a:ext cx="9144000" cy="6400800"/>
          </a:xfrm>
          <a:prstGeom prst="rect">
            <a:avLst/>
          </a:prstGeom>
        </p:spPr>
      </p:pic>
    </p:spTree>
    <p:extLst>
      <p:ext uri="{BB962C8B-B14F-4D97-AF65-F5344CB8AC3E}">
        <p14:creationId xmlns:p14="http://schemas.microsoft.com/office/powerpoint/2010/main" val="764385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3999" cy="6477000"/>
          </a:xfrm>
          <a:prstGeom prst="rect">
            <a:avLst/>
          </a:prstGeom>
        </p:spPr>
      </p:pic>
    </p:spTree>
    <p:extLst>
      <p:ext uri="{BB962C8B-B14F-4D97-AF65-F5344CB8AC3E}">
        <p14:creationId xmlns:p14="http://schemas.microsoft.com/office/powerpoint/2010/main" val="2588100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561138"/>
          </a:xfrm>
          <a:prstGeom prst="rect">
            <a:avLst/>
          </a:prstGeom>
          <a:solidFill>
            <a:srgbClr val="AACB39">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041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7F7F7F"/>
            </a:solidFill>
            <a:miter lim="800000"/>
            <a:headEnd/>
            <a:tailEnd/>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90663" y="558800"/>
            <a:ext cx="2987675" cy="5688013"/>
          </a:xfrm>
          <a:prstGeom prst="rect">
            <a:avLst/>
          </a:prstGeom>
          <a:noFill/>
          <a:ln w="76200">
            <a:solidFill>
              <a:srgbClr val="C8F832"/>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800"/>
          </a:p>
        </p:txBody>
      </p:sp>
      <p:sp>
        <p:nvSpPr>
          <p:cNvPr id="5" name="TextBox 4"/>
          <p:cNvSpPr txBox="1">
            <a:spLocks noChangeArrowheads="1"/>
          </p:cNvSpPr>
          <p:nvPr/>
        </p:nvSpPr>
        <p:spPr bwMode="auto">
          <a:xfrm>
            <a:off x="1994694" y="1524602"/>
            <a:ext cx="36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solidFill>
                  <a:srgbClr val="FF6600"/>
                </a:solidFill>
                <a:latin typeface="Zapf Dingbats" charset="2"/>
                <a:sym typeface="Zapf Dingbats" charset="2"/>
              </a:rPr>
              <a:t>✓</a:t>
            </a:r>
            <a:endParaRPr lang="en-US" altLang="en-US" sz="1800" dirty="0">
              <a:solidFill>
                <a:srgbClr val="FF6600"/>
              </a:solidFill>
            </a:endParaRPr>
          </a:p>
        </p:txBody>
      </p:sp>
      <p:sp>
        <p:nvSpPr>
          <p:cNvPr id="6" name="TextBox 5"/>
          <p:cNvSpPr txBox="1">
            <a:spLocks noChangeArrowheads="1"/>
          </p:cNvSpPr>
          <p:nvPr/>
        </p:nvSpPr>
        <p:spPr bwMode="auto">
          <a:xfrm>
            <a:off x="2251869" y="1745650"/>
            <a:ext cx="363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solidFill>
                  <a:srgbClr val="FF6600"/>
                </a:solidFill>
                <a:latin typeface="Zapf Dingbats" charset="2"/>
                <a:sym typeface="Zapf Dingbats" charset="2"/>
              </a:rPr>
              <a:t>✓</a:t>
            </a:r>
            <a:endParaRPr lang="en-US" altLang="en-US" sz="1800" dirty="0">
              <a:solidFill>
                <a:srgbClr val="FF6600"/>
              </a:solidFill>
            </a:endParaRPr>
          </a:p>
        </p:txBody>
      </p:sp>
      <p:sp>
        <p:nvSpPr>
          <p:cNvPr id="7" name="TextBox 6"/>
          <p:cNvSpPr txBox="1">
            <a:spLocks noChangeArrowheads="1"/>
          </p:cNvSpPr>
          <p:nvPr/>
        </p:nvSpPr>
        <p:spPr bwMode="auto">
          <a:xfrm>
            <a:off x="2960815" y="1526190"/>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solidFill>
                  <a:srgbClr val="FF6600"/>
                </a:solidFill>
                <a:latin typeface="Zapf Dingbats" charset="2"/>
                <a:sym typeface="Zapf Dingbats" charset="2"/>
              </a:rPr>
              <a:t>✓</a:t>
            </a:r>
            <a:endParaRPr lang="en-US" altLang="en-US" sz="1800" dirty="0">
              <a:solidFill>
                <a:srgbClr val="FF6600"/>
              </a:solidFill>
            </a:endParaRPr>
          </a:p>
        </p:txBody>
      </p:sp>
      <p:sp>
        <p:nvSpPr>
          <p:cNvPr id="8" name="TextBox 7"/>
          <p:cNvSpPr txBox="1">
            <a:spLocks noChangeArrowheads="1"/>
          </p:cNvSpPr>
          <p:nvPr/>
        </p:nvSpPr>
        <p:spPr bwMode="auto">
          <a:xfrm>
            <a:off x="3194843" y="1761354"/>
            <a:ext cx="363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dirty="0">
                <a:solidFill>
                  <a:srgbClr val="FF6600"/>
                </a:solidFill>
                <a:latin typeface="Zapf Dingbats" charset="2"/>
                <a:sym typeface="Zapf Dingbats" charset="2"/>
              </a:rPr>
              <a:t>✓</a:t>
            </a:r>
            <a:endParaRPr lang="en-US" altLang="en-US" sz="1800" dirty="0">
              <a:solidFill>
                <a:srgbClr val="FF6600"/>
              </a:solidFill>
            </a:endParaRPr>
          </a:p>
        </p:txBody>
      </p:sp>
      <p:sp>
        <p:nvSpPr>
          <p:cNvPr id="9" name="Left Arrow 8"/>
          <p:cNvSpPr>
            <a:spLocks noChangeArrowheads="1"/>
          </p:cNvSpPr>
          <p:nvPr/>
        </p:nvSpPr>
        <p:spPr bwMode="auto">
          <a:xfrm flipH="1">
            <a:off x="820738" y="1665288"/>
            <a:ext cx="685800" cy="401637"/>
          </a:xfrm>
          <a:prstGeom prst="leftArrow">
            <a:avLst>
              <a:gd name="adj1" fmla="val 50000"/>
              <a:gd name="adj2" fmla="val 50119"/>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par>
                          <p:cTn id="37" fill="hold" nodeType="afterGroup">
                            <p:stCondLst>
                              <p:cond delay="0"/>
                            </p:stCondLst>
                            <p:childTnLst>
                              <p:par>
                                <p:cTn id="38" presetID="42" presetClass="path" presetSubtype="0" accel="50000" decel="50000" fill="hold" grpId="1" nodeType="afterEffect">
                                  <p:stCondLst>
                                    <p:cond delay="0"/>
                                  </p:stCondLst>
                                  <p:childTnLst>
                                    <p:animMotion origin="layout" path="M 5E-6 -4.44444E-6 L 5E-6 0.52593 " pathEditMode="relative" rAng="0" ptsTypes="AA">
                                      <p:cBhvr>
                                        <p:cTn id="39" dur="2000" fill="hold"/>
                                        <p:tgtEl>
                                          <p:spTgt spid="9"/>
                                        </p:tgtEl>
                                        <p:attrNameLst>
                                          <p:attrName>ppt_x</p:attrName>
                                          <p:attrName>ppt_y</p:attrName>
                                        </p:attrNameLst>
                                      </p:cBhvr>
                                      <p:rCtr x="0"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animBg="1"/>
      <p:bldP spid="9" grpId="1" animBg="1"/>
      <p:bldP spid="9"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033463"/>
            <a:ext cx="6435725"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p:cNvSpPr>
            <a:spLocks noGrp="1"/>
          </p:cNvSpPr>
          <p:nvPr>
            <p:ph type="title" idx="4294967295"/>
          </p:nvPr>
        </p:nvSpPr>
        <p:spPr bwMode="auto">
          <a:xfrm>
            <a:off x="0" y="274638"/>
            <a:ext cx="8229600" cy="584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800" smtClean="0">
                <a:solidFill>
                  <a:srgbClr val="3C7630"/>
                </a:solidFill>
                <a:ea typeface="ＭＳ Ｐゴシック" pitchFamily="34" charset="-128"/>
              </a:rPr>
              <a:t>Diagnosing Development Level</a:t>
            </a:r>
          </a:p>
        </p:txBody>
      </p:sp>
      <p:sp>
        <p:nvSpPr>
          <p:cNvPr id="3" name="Content Placeholder 2"/>
          <p:cNvSpPr>
            <a:spLocks noGrp="1"/>
          </p:cNvSpPr>
          <p:nvPr>
            <p:ph idx="4294967295"/>
          </p:nvPr>
        </p:nvSpPr>
        <p:spPr>
          <a:xfrm>
            <a:off x="1263650" y="5807075"/>
            <a:ext cx="7880350" cy="549275"/>
          </a:xfrm>
          <a:prstGeom prst="rect">
            <a:avLst/>
          </a:prstGeom>
        </p:spPr>
        <p:txBody>
          <a:bodyPr>
            <a:normAutofit/>
          </a:body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mn-cs"/>
              </a:rPr>
              <a:t>Diagnosis Chart</a:t>
            </a:r>
          </a:p>
        </p:txBody>
      </p:sp>
      <p:cxnSp>
        <p:nvCxnSpPr>
          <p:cNvPr id="9" name="Straight Connector 8"/>
          <p:cNvCxnSpPr>
            <a:cxnSpLocks noChangeShapeType="1"/>
          </p:cNvCxnSpPr>
          <p:nvPr/>
        </p:nvCxnSpPr>
        <p:spPr bwMode="auto">
          <a:xfrm>
            <a:off x="1379538" y="3716338"/>
            <a:ext cx="1279525" cy="48260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a:off x="3962400" y="4106863"/>
            <a:ext cx="1212850" cy="255587"/>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flipV="1">
            <a:off x="2687638" y="4106863"/>
            <a:ext cx="1266825" cy="114300"/>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V="1">
            <a:off x="5194300" y="4343400"/>
            <a:ext cx="1206500" cy="20638"/>
          </a:xfrm>
          <a:prstGeom prst="line">
            <a:avLst/>
          </a:prstGeom>
          <a:noFill/>
          <a:ln w="76200">
            <a:solidFill>
              <a:srgbClr val="FF6600"/>
            </a:solidFill>
            <a:round/>
            <a:headEnd/>
            <a:tailEnd/>
          </a:ln>
          <a:extLst>
            <a:ext uri="{909E8E84-426E-40DD-AFC4-6F175D3DCCD1}">
              <a14:hiddenFill xmlns:a14="http://schemas.microsoft.com/office/drawing/2010/main">
                <a:noFill/>
              </a14:hiddenFill>
            </a:ext>
          </a:extLst>
        </p:spPr>
      </p:cxnSp>
      <p:sp>
        <p:nvSpPr>
          <p:cNvPr id="13" name="Rectangle 12"/>
          <p:cNvSpPr>
            <a:spLocks noChangeArrowheads="1"/>
          </p:cNvSpPr>
          <p:nvPr/>
        </p:nvSpPr>
        <p:spPr bwMode="auto">
          <a:xfrm>
            <a:off x="6426200" y="4198938"/>
            <a:ext cx="1346200" cy="238125"/>
          </a:xfrm>
          <a:prstGeom prst="rect">
            <a:avLst/>
          </a:prstGeom>
          <a:solidFill>
            <a:srgbClr val="FF6600">
              <a:alpha val="23137"/>
            </a:srgbClr>
          </a:solidFill>
          <a:ln w="28575">
            <a:solidFill>
              <a:srgbClr val="FF66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800">
              <a:solidFill>
                <a:srgbClr val="FF66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7"/>
          <p:cNvSpPr>
            <a:spLocks noChangeArrowheads="1"/>
          </p:cNvSpPr>
          <p:nvPr/>
        </p:nvSpPr>
        <p:spPr bwMode="auto">
          <a:xfrm>
            <a:off x="6172200" y="449580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sz="2000">
                <a:solidFill>
                  <a:schemeClr val="bg1"/>
                </a:solidFill>
                <a:latin typeface="Calibri" charset="0"/>
                <a:ea typeface="ＭＳ Ｐゴシック" charset="0"/>
                <a:cs typeface="ＭＳ Ｐゴシック" charset="0"/>
              </a:rPr>
              <a:t>HIGH</a:t>
            </a:r>
            <a:endParaRPr lang="en-US" sz="2000">
              <a:solidFill>
                <a:schemeClr val="bg2"/>
              </a:solidFill>
              <a:latin typeface="Calibri" charset="0"/>
              <a:ea typeface="ＭＳ Ｐゴシック" charset="0"/>
              <a:cs typeface="ＭＳ Ｐゴシック" charset="0"/>
            </a:endParaRPr>
          </a:p>
        </p:txBody>
      </p:sp>
      <p:sp>
        <p:nvSpPr>
          <p:cNvPr id="3" name="Rectangle 49"/>
          <p:cNvSpPr>
            <a:spLocks noChangeArrowheads="1"/>
          </p:cNvSpPr>
          <p:nvPr/>
        </p:nvSpPr>
        <p:spPr bwMode="auto">
          <a:xfrm>
            <a:off x="3581400" y="449580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sz="2000" dirty="0">
                <a:solidFill>
                  <a:schemeClr val="bg1"/>
                </a:solidFill>
                <a:latin typeface="Calibri" charset="0"/>
                <a:ea typeface="ＭＳ Ｐゴシック" charset="-128"/>
                <a:cs typeface="ＭＳ Ｐゴシック" charset="-128"/>
              </a:rPr>
              <a:t>LOW/VARIABLE</a:t>
            </a:r>
          </a:p>
        </p:txBody>
      </p:sp>
      <p:sp>
        <p:nvSpPr>
          <p:cNvPr id="4" name="Rectangle 50"/>
          <p:cNvSpPr>
            <a:spLocks noChangeArrowheads="1"/>
          </p:cNvSpPr>
          <p:nvPr/>
        </p:nvSpPr>
        <p:spPr bwMode="auto">
          <a:xfrm>
            <a:off x="3581400" y="388620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sz="2000" dirty="0">
                <a:solidFill>
                  <a:schemeClr val="bg1"/>
                </a:solidFill>
                <a:latin typeface="Calibri" charset="0"/>
                <a:ea typeface="ＭＳ Ｐゴシック" charset="-128"/>
                <a:cs typeface="ＭＳ Ｐゴシック" charset="-128"/>
              </a:rPr>
              <a:t>LOW/SOME</a:t>
            </a:r>
          </a:p>
        </p:txBody>
      </p:sp>
      <p:sp>
        <p:nvSpPr>
          <p:cNvPr id="5" name="Rectangle 51"/>
          <p:cNvSpPr>
            <a:spLocks noChangeArrowheads="1"/>
          </p:cNvSpPr>
          <p:nvPr/>
        </p:nvSpPr>
        <p:spPr bwMode="auto">
          <a:xfrm>
            <a:off x="6172200" y="388620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sz="2000">
                <a:solidFill>
                  <a:schemeClr val="bg1"/>
                </a:solidFill>
                <a:latin typeface="Calibri" charset="0"/>
                <a:ea typeface="ＭＳ Ｐゴシック" charset="0"/>
                <a:cs typeface="ＭＳ Ｐゴシック" charset="0"/>
              </a:rPr>
              <a:t>HIGH</a:t>
            </a:r>
            <a:endParaRPr lang="en-US" sz="2000">
              <a:solidFill>
                <a:schemeClr val="bg2"/>
              </a:solidFill>
              <a:latin typeface="Calibri" charset="0"/>
              <a:ea typeface="ＭＳ Ｐゴシック" charset="0"/>
              <a:cs typeface="ＭＳ Ｐゴシック" charset="0"/>
            </a:endParaRPr>
          </a:p>
        </p:txBody>
      </p:sp>
      <p:sp>
        <p:nvSpPr>
          <p:cNvPr id="74757" name="Rectangle 2"/>
          <p:cNvSpPr txBox="1">
            <a:spLocks noChangeArrowheads="1"/>
          </p:cNvSpPr>
          <p:nvPr/>
        </p:nvSpPr>
        <p:spPr bwMode="auto">
          <a:xfrm>
            <a:off x="395288"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008000"/>
                </a:solidFill>
                <a:latin typeface="Calibri" pitchFamily="34" charset="0"/>
              </a:rPr>
              <a:t>Practice Diagnosing </a:t>
            </a:r>
          </a:p>
        </p:txBody>
      </p:sp>
      <p:sp>
        <p:nvSpPr>
          <p:cNvPr id="74758" name="Rectangle 3"/>
          <p:cNvSpPr>
            <a:spLocks noChangeArrowheads="1"/>
          </p:cNvSpPr>
          <p:nvPr/>
        </p:nvSpPr>
        <p:spPr bwMode="auto">
          <a:xfrm>
            <a:off x="323850" y="1052513"/>
            <a:ext cx="69913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10000"/>
              </a:lnSpc>
              <a:spcBef>
                <a:spcPct val="20000"/>
              </a:spcBef>
              <a:buClr>
                <a:schemeClr val="accent2"/>
              </a:buClr>
            </a:pPr>
            <a:r>
              <a:rPr lang="en-US" altLang="en-US" sz="2200" dirty="0">
                <a:latin typeface="Calibri" pitchFamily="34" charset="0"/>
              </a:rPr>
              <a:t>Nicholas is a new and highly motivated sales representative. He recently compiled his first top 20 list of qualified buyers, but he doesn</a:t>
            </a:r>
            <a:r>
              <a:rPr lang="en-US" altLang="ja-JP" sz="2200" dirty="0">
                <a:latin typeface="Calibri" pitchFamily="34" charset="0"/>
              </a:rPr>
              <a:t>’t know how to distinguish between a good prospect and a bad one. He is eager to rectify the situation and learn all there is to know.</a:t>
            </a:r>
            <a:endParaRPr lang="en-US" altLang="en-US" sz="1800" dirty="0">
              <a:latin typeface="Calibri" pitchFamily="34" charset="0"/>
            </a:endParaRPr>
          </a:p>
        </p:txBody>
      </p:sp>
      <p:sp>
        <p:nvSpPr>
          <p:cNvPr id="74759" name="Text Box 42"/>
          <p:cNvSpPr txBox="1">
            <a:spLocks noChangeArrowheads="1"/>
          </p:cNvSpPr>
          <p:nvPr/>
        </p:nvSpPr>
        <p:spPr bwMode="auto">
          <a:xfrm>
            <a:off x="466725" y="4114800"/>
            <a:ext cx="320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latin typeface="Calibri" pitchFamily="34" charset="0"/>
              </a:rPr>
              <a:t>Task Competence </a:t>
            </a:r>
          </a:p>
          <a:p>
            <a:pPr>
              <a:spcBef>
                <a:spcPct val="50000"/>
              </a:spcBef>
              <a:spcAft>
                <a:spcPct val="20000"/>
              </a:spcAft>
            </a:pPr>
            <a:r>
              <a:rPr lang="en-US" altLang="en-US" sz="1800">
                <a:latin typeface="Calibri" pitchFamily="34" charset="0"/>
              </a:rPr>
              <a:t>Task Commitment </a:t>
            </a:r>
          </a:p>
        </p:txBody>
      </p:sp>
      <p:sp>
        <p:nvSpPr>
          <p:cNvPr id="74760" name="Rectangle 48"/>
          <p:cNvSpPr>
            <a:spLocks noChangeArrowheads="1"/>
          </p:cNvSpPr>
          <p:nvPr/>
        </p:nvSpPr>
        <p:spPr bwMode="auto">
          <a:xfrm>
            <a:off x="466725" y="5562600"/>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latin typeface="Calibri" pitchFamily="34" charset="0"/>
              </a:rPr>
              <a:t>Development Level</a:t>
            </a:r>
          </a:p>
        </p:txBody>
      </p:sp>
      <p:sp>
        <p:nvSpPr>
          <p:cNvPr id="74761" name="TextBox 23"/>
          <p:cNvSpPr txBox="1">
            <a:spLocks noChangeArrowheads="1"/>
          </p:cNvSpPr>
          <p:nvPr/>
        </p:nvSpPr>
        <p:spPr bwMode="auto">
          <a:xfrm>
            <a:off x="466725" y="3421063"/>
            <a:ext cx="8456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Calibri" pitchFamily="34" charset="0"/>
              </a:rPr>
              <a:t>What is the task or goal? </a:t>
            </a:r>
            <a:endParaRPr lang="en-US" altLang="en-US" sz="1800">
              <a:solidFill>
                <a:srgbClr val="BFBFBF"/>
              </a:solidFill>
              <a:latin typeface="Calibri" pitchFamily="34" charset="0"/>
            </a:endParaRPr>
          </a:p>
        </p:txBody>
      </p:sp>
      <p:sp>
        <p:nvSpPr>
          <p:cNvPr id="74762" name="Line 52"/>
          <p:cNvSpPr>
            <a:spLocks noChangeShapeType="1"/>
          </p:cNvSpPr>
          <p:nvPr/>
        </p:nvSpPr>
        <p:spPr bwMode="auto">
          <a:xfrm>
            <a:off x="250825" y="2971800"/>
            <a:ext cx="8686800" cy="0"/>
          </a:xfrm>
          <a:prstGeom prst="line">
            <a:avLst/>
          </a:prstGeom>
          <a:noFill/>
          <a:ln w="19050">
            <a:solidFill>
              <a:srgbClr val="86B845"/>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4763" name="Picture 20" descr="D1 icon RG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486400"/>
            <a:ext cx="6111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22" descr="D1 icon 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486400"/>
            <a:ext cx="5984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23" descr="D1 icon 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5492750"/>
            <a:ext cx="5905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24" descr="D1 icon RG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2700" y="5486400"/>
            <a:ext cx="5969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txBox="1">
            <a:spLocks noChangeArrowheads="1"/>
          </p:cNvSpPr>
          <p:nvPr/>
        </p:nvSpPr>
        <p:spPr bwMode="auto">
          <a:xfrm>
            <a:off x="395288"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008000"/>
                </a:solidFill>
                <a:latin typeface="Calibri" pitchFamily="34" charset="0"/>
              </a:rPr>
              <a:t>Practice Diagnosing </a:t>
            </a:r>
          </a:p>
        </p:txBody>
      </p:sp>
      <p:sp>
        <p:nvSpPr>
          <p:cNvPr id="76802" name="Rectangle 3"/>
          <p:cNvSpPr>
            <a:spLocks noChangeArrowheads="1"/>
          </p:cNvSpPr>
          <p:nvPr/>
        </p:nvSpPr>
        <p:spPr bwMode="auto">
          <a:xfrm>
            <a:off x="323850" y="914400"/>
            <a:ext cx="714375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10000"/>
              </a:lnSpc>
              <a:spcBef>
                <a:spcPct val="20000"/>
              </a:spcBef>
              <a:buClr>
                <a:schemeClr val="accent2"/>
              </a:buClr>
            </a:pPr>
            <a:r>
              <a:rPr lang="en-US" altLang="en-US" sz="2000" dirty="0">
                <a:latin typeface="Calibri" pitchFamily="34" charset="0"/>
              </a:rPr>
              <a:t>Kate, an experienced marketing director, is feeling a bit ill. She has been up for three nights straight, working on the usual quarterly executive report. Feedback on her presentations has always been positive because she does an excellent job. Even though she is always successful, she agonizes over these presentations, seeing her reputation on the line each time she presents.</a:t>
            </a:r>
          </a:p>
        </p:txBody>
      </p:sp>
      <p:sp>
        <p:nvSpPr>
          <p:cNvPr id="76803" name="Rectangle 47"/>
          <p:cNvSpPr>
            <a:spLocks noChangeArrowheads="1"/>
          </p:cNvSpPr>
          <p:nvPr/>
        </p:nvSpPr>
        <p:spPr bwMode="auto">
          <a:xfrm>
            <a:off x="6172200" y="4495800"/>
            <a:ext cx="2362200" cy="533400"/>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a:solidFill>
                  <a:schemeClr val="bg1"/>
                </a:solidFill>
                <a:latin typeface="Calibri" pitchFamily="34" charset="0"/>
              </a:rPr>
              <a:t>HIGH</a:t>
            </a:r>
            <a:endParaRPr lang="en-US" altLang="en-US" sz="2000">
              <a:solidFill>
                <a:schemeClr val="bg2"/>
              </a:solidFill>
              <a:latin typeface="Calibri" pitchFamily="34" charset="0"/>
            </a:endParaRPr>
          </a:p>
        </p:txBody>
      </p:sp>
      <p:sp>
        <p:nvSpPr>
          <p:cNvPr id="76804" name="Rectangle 49"/>
          <p:cNvSpPr>
            <a:spLocks noChangeArrowheads="1"/>
          </p:cNvSpPr>
          <p:nvPr/>
        </p:nvSpPr>
        <p:spPr bwMode="auto">
          <a:xfrm>
            <a:off x="3581400" y="4495800"/>
            <a:ext cx="2362200" cy="533400"/>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a:solidFill>
                  <a:schemeClr val="bg1"/>
                </a:solidFill>
                <a:latin typeface="Calibri" pitchFamily="34" charset="0"/>
              </a:rPr>
              <a:t>LOW/VARIABLE</a:t>
            </a:r>
          </a:p>
        </p:txBody>
      </p:sp>
      <p:sp>
        <p:nvSpPr>
          <p:cNvPr id="76805" name="Rectangle 50"/>
          <p:cNvSpPr>
            <a:spLocks noChangeArrowheads="1"/>
          </p:cNvSpPr>
          <p:nvPr/>
        </p:nvSpPr>
        <p:spPr bwMode="auto">
          <a:xfrm>
            <a:off x="3581400" y="3886200"/>
            <a:ext cx="2362200" cy="533400"/>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a:solidFill>
                  <a:schemeClr val="bg1"/>
                </a:solidFill>
                <a:latin typeface="Calibri" pitchFamily="34" charset="0"/>
              </a:rPr>
              <a:t>LOW/SOME</a:t>
            </a:r>
            <a:endParaRPr lang="en-US" altLang="en-US" sz="2000">
              <a:solidFill>
                <a:schemeClr val="bg2"/>
              </a:solidFill>
              <a:latin typeface="Calibri" pitchFamily="34" charset="0"/>
            </a:endParaRPr>
          </a:p>
        </p:txBody>
      </p:sp>
      <p:sp>
        <p:nvSpPr>
          <p:cNvPr id="76806" name="Rectangle 51"/>
          <p:cNvSpPr>
            <a:spLocks noChangeArrowheads="1"/>
          </p:cNvSpPr>
          <p:nvPr/>
        </p:nvSpPr>
        <p:spPr bwMode="auto">
          <a:xfrm>
            <a:off x="6172200" y="3886200"/>
            <a:ext cx="2362200" cy="533400"/>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a:solidFill>
                  <a:schemeClr val="bg1"/>
                </a:solidFill>
                <a:latin typeface="Calibri" pitchFamily="34" charset="0"/>
              </a:rPr>
              <a:t>HIGH</a:t>
            </a:r>
            <a:endParaRPr lang="en-US" altLang="en-US" sz="2000">
              <a:solidFill>
                <a:schemeClr val="bg2"/>
              </a:solidFill>
              <a:latin typeface="Calibri" pitchFamily="34" charset="0"/>
            </a:endParaRPr>
          </a:p>
        </p:txBody>
      </p:sp>
      <p:pic>
        <p:nvPicPr>
          <p:cNvPr id="76807" name="Picture 20" descr="D1 icon RG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486400"/>
            <a:ext cx="6111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42"/>
          <p:cNvSpPr txBox="1">
            <a:spLocks noChangeArrowheads="1"/>
          </p:cNvSpPr>
          <p:nvPr/>
        </p:nvSpPr>
        <p:spPr bwMode="auto">
          <a:xfrm>
            <a:off x="466725" y="4114800"/>
            <a:ext cx="24288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latin typeface="Calibri" pitchFamily="34" charset="0"/>
              </a:rPr>
              <a:t>Task Competence </a:t>
            </a:r>
          </a:p>
          <a:p>
            <a:pPr>
              <a:spcBef>
                <a:spcPct val="50000"/>
              </a:spcBef>
              <a:spcAft>
                <a:spcPct val="20000"/>
              </a:spcAft>
            </a:pPr>
            <a:r>
              <a:rPr lang="en-US" altLang="en-US" sz="1800">
                <a:latin typeface="Calibri" pitchFamily="34" charset="0"/>
              </a:rPr>
              <a:t>Task Commitment </a:t>
            </a:r>
          </a:p>
        </p:txBody>
      </p:sp>
      <p:sp>
        <p:nvSpPr>
          <p:cNvPr id="76809" name="Rectangle 48"/>
          <p:cNvSpPr>
            <a:spLocks noChangeArrowheads="1"/>
          </p:cNvSpPr>
          <p:nvPr/>
        </p:nvSpPr>
        <p:spPr bwMode="auto">
          <a:xfrm>
            <a:off x="466725" y="5562600"/>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latin typeface="Calibri" pitchFamily="34" charset="0"/>
              </a:rPr>
              <a:t>Development Level</a:t>
            </a:r>
          </a:p>
        </p:txBody>
      </p:sp>
      <p:sp>
        <p:nvSpPr>
          <p:cNvPr id="76810" name="TextBox 23"/>
          <p:cNvSpPr txBox="1">
            <a:spLocks noChangeArrowheads="1"/>
          </p:cNvSpPr>
          <p:nvPr/>
        </p:nvSpPr>
        <p:spPr bwMode="auto">
          <a:xfrm>
            <a:off x="466725" y="3421063"/>
            <a:ext cx="8456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Calibri" pitchFamily="34" charset="0"/>
              </a:rPr>
              <a:t>What is the task or goal? </a:t>
            </a:r>
            <a:endParaRPr lang="en-US" altLang="en-US" sz="1800">
              <a:solidFill>
                <a:srgbClr val="BFBFBF"/>
              </a:solidFill>
              <a:latin typeface="Calibri" pitchFamily="34" charset="0"/>
            </a:endParaRPr>
          </a:p>
        </p:txBody>
      </p:sp>
      <p:pic>
        <p:nvPicPr>
          <p:cNvPr id="76811" name="Picture 22" descr="D1 icon 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486400"/>
            <a:ext cx="5984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23" descr="D1 icon 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5492750"/>
            <a:ext cx="5905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24" descr="D1 icon RG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2700" y="5486400"/>
            <a:ext cx="5969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Line 52"/>
          <p:cNvSpPr>
            <a:spLocks noChangeShapeType="1"/>
          </p:cNvSpPr>
          <p:nvPr/>
        </p:nvSpPr>
        <p:spPr bwMode="auto">
          <a:xfrm>
            <a:off x="250825" y="2971800"/>
            <a:ext cx="8686800" cy="0"/>
          </a:xfrm>
          <a:prstGeom prst="line">
            <a:avLst/>
          </a:prstGeom>
          <a:noFill/>
          <a:ln w="19050">
            <a:solidFill>
              <a:srgbClr val="86B845"/>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6" descr="SLII Model 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685800"/>
            <a:ext cx="3925887"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5294313" y="3733800"/>
            <a:ext cx="0" cy="9906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a:off x="5676107" y="3429794"/>
            <a:ext cx="2590800" cy="158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a:off x="7123907" y="4229894"/>
            <a:ext cx="990600" cy="158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4764882" y="3429794"/>
            <a:ext cx="2590800" cy="1587"/>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a:off x="609600" y="762000"/>
            <a:ext cx="3048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37931725" indent="-37474525" defTabSz="457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defRPr/>
            </a:pPr>
            <a:r>
              <a:rPr lang="en-US" sz="2800" dirty="0" smtClean="0">
                <a:solidFill>
                  <a:srgbClr val="7F7F7F"/>
                </a:solidFill>
                <a:latin typeface="Calibri" charset="0"/>
              </a:rPr>
              <a:t>Three Skills</a:t>
            </a:r>
            <a:br>
              <a:rPr lang="en-US" sz="2800" dirty="0" smtClean="0">
                <a:solidFill>
                  <a:srgbClr val="7F7F7F"/>
                </a:solidFill>
                <a:latin typeface="Calibri" charset="0"/>
              </a:rPr>
            </a:br>
            <a:endParaRPr lang="en-US" sz="1100" dirty="0" smtClean="0">
              <a:solidFill>
                <a:srgbClr val="7F7F7F"/>
              </a:solidFill>
              <a:latin typeface="Calibri" charset="0"/>
            </a:endParaRPr>
          </a:p>
          <a:p>
            <a:pPr marL="347663" indent="-347663" eaLnBrk="1" hangingPunct="1">
              <a:buFont typeface="+mj-lt"/>
              <a:buAutoNum type="arabicPeriod"/>
              <a:defRPr/>
            </a:pPr>
            <a:r>
              <a:rPr lang="en-US" sz="2800" dirty="0" smtClean="0">
                <a:solidFill>
                  <a:srgbClr val="86B845"/>
                </a:solidFill>
                <a:latin typeface="Calibri" charset="0"/>
              </a:rPr>
              <a:t>Goal Setting or Task Assignment </a:t>
            </a:r>
            <a:br>
              <a:rPr lang="en-US" sz="2800" dirty="0" smtClean="0">
                <a:solidFill>
                  <a:srgbClr val="86B845"/>
                </a:solidFill>
                <a:latin typeface="Calibri" charset="0"/>
              </a:rPr>
            </a:br>
            <a:r>
              <a:rPr lang="en-US" sz="1600" dirty="0" smtClean="0">
                <a:solidFill>
                  <a:srgbClr val="86B845"/>
                </a:solidFill>
                <a:latin typeface="Calibri" charset="0"/>
              </a:rPr>
              <a:t>(What do we need </a:t>
            </a:r>
            <a:br>
              <a:rPr lang="en-US" sz="1600" dirty="0" smtClean="0">
                <a:solidFill>
                  <a:srgbClr val="86B845"/>
                </a:solidFill>
                <a:latin typeface="Calibri" charset="0"/>
              </a:rPr>
            </a:br>
            <a:r>
              <a:rPr lang="en-US" sz="1600" dirty="0" smtClean="0">
                <a:solidFill>
                  <a:srgbClr val="86B845"/>
                </a:solidFill>
                <a:latin typeface="Calibri" charset="0"/>
              </a:rPr>
              <a:t>people to do?)</a:t>
            </a:r>
          </a:p>
          <a:p>
            <a:pPr marL="347663" indent="-347663" eaLnBrk="1" hangingPunct="1">
              <a:buFont typeface="+mj-lt"/>
              <a:buAutoNum type="arabicPeriod"/>
              <a:defRPr/>
            </a:pPr>
            <a:endParaRPr lang="en-US" sz="1600" dirty="0" smtClean="0">
              <a:solidFill>
                <a:srgbClr val="86B845"/>
              </a:solidFill>
              <a:latin typeface="Calibri" charset="0"/>
            </a:endParaRPr>
          </a:p>
          <a:p>
            <a:pPr marL="347663" indent="-347663" eaLnBrk="1" hangingPunct="1">
              <a:buFont typeface="+mj-lt"/>
              <a:buAutoNum type="arabicPeriod"/>
              <a:defRPr/>
            </a:pPr>
            <a:endParaRPr lang="en-US" sz="1200" dirty="0" smtClean="0">
              <a:solidFill>
                <a:srgbClr val="86B845"/>
              </a:solidFill>
              <a:latin typeface="Calibri" charset="0"/>
            </a:endParaRPr>
          </a:p>
          <a:p>
            <a:pPr marL="347663" indent="-347663" eaLnBrk="1" hangingPunct="1">
              <a:lnSpc>
                <a:spcPts val="1963"/>
              </a:lnSpc>
              <a:buFont typeface="+mj-lt"/>
              <a:buAutoNum type="arabicPeriod"/>
              <a:defRPr/>
            </a:pPr>
            <a:r>
              <a:rPr lang="en-US" sz="2800" dirty="0" smtClean="0">
                <a:solidFill>
                  <a:schemeClr val="accent1"/>
                </a:solidFill>
                <a:latin typeface="Calibri" charset="0"/>
              </a:rPr>
              <a:t>Diagnosis</a:t>
            </a:r>
            <a:r>
              <a:rPr lang="en-US" sz="1600" dirty="0" smtClean="0">
                <a:solidFill>
                  <a:schemeClr val="accent1"/>
                </a:solidFill>
                <a:latin typeface="Calibri" charset="0"/>
              </a:rPr>
              <a:t> </a:t>
            </a:r>
            <a:br>
              <a:rPr lang="en-US" sz="1600" dirty="0" smtClean="0">
                <a:solidFill>
                  <a:schemeClr val="accent1"/>
                </a:solidFill>
                <a:latin typeface="Calibri" charset="0"/>
              </a:rPr>
            </a:br>
            <a:r>
              <a:rPr lang="en-US" sz="1600" dirty="0" smtClean="0">
                <a:solidFill>
                  <a:schemeClr val="accent1"/>
                </a:solidFill>
                <a:latin typeface="Calibri" charset="0"/>
              </a:rPr>
              <a:t>(Where are they in terms of competence and commitment at being able to do that?)</a:t>
            </a:r>
          </a:p>
          <a:p>
            <a:pPr marL="347663" indent="-347663" eaLnBrk="1" hangingPunct="1">
              <a:lnSpc>
                <a:spcPts val="1963"/>
              </a:lnSpc>
              <a:buFont typeface="+mj-lt"/>
              <a:buAutoNum type="arabicPeriod"/>
              <a:defRPr/>
            </a:pPr>
            <a:endParaRPr lang="en-US" sz="2800" dirty="0" smtClean="0">
              <a:solidFill>
                <a:srgbClr val="77A464"/>
              </a:solidFill>
              <a:latin typeface="Calibri" charset="0"/>
            </a:endParaRPr>
          </a:p>
          <a:p>
            <a:pPr marL="347663" indent="-347663" eaLnBrk="1" hangingPunct="1">
              <a:buFont typeface="+mj-lt"/>
              <a:buAutoNum type="arabicPeriod"/>
              <a:defRPr/>
            </a:pPr>
            <a:r>
              <a:rPr lang="en-US" sz="2800" dirty="0" smtClean="0">
                <a:solidFill>
                  <a:srgbClr val="008000"/>
                </a:solidFill>
                <a:latin typeface="Calibri" charset="0"/>
              </a:rPr>
              <a:t>Matching</a:t>
            </a:r>
            <a:r>
              <a:rPr lang="en-US" sz="2800" b="1" dirty="0" smtClean="0">
                <a:solidFill>
                  <a:srgbClr val="008000"/>
                </a:solidFill>
                <a:latin typeface="Calibri" charset="0"/>
              </a:rPr>
              <a:t> </a:t>
            </a:r>
            <a:br>
              <a:rPr lang="en-US" sz="2800" b="1" dirty="0" smtClean="0">
                <a:solidFill>
                  <a:srgbClr val="008000"/>
                </a:solidFill>
                <a:latin typeface="Calibri" charset="0"/>
              </a:rPr>
            </a:br>
            <a:r>
              <a:rPr lang="en-US" sz="1600" dirty="0" smtClean="0">
                <a:solidFill>
                  <a:srgbClr val="008000"/>
                </a:solidFill>
                <a:latin typeface="Calibri" charset="0"/>
              </a:rPr>
              <a:t>(Give people what they need in terms of direction and support to be able to succeed on those goals and tasks.) </a:t>
            </a:r>
            <a:endParaRPr lang="en-US" sz="2800" dirty="0" smtClean="0">
              <a:solidFill>
                <a:srgbClr val="008000"/>
              </a:solidFill>
              <a:latin typeface="Calibri" charset="0"/>
            </a:endParaRPr>
          </a:p>
          <a:p>
            <a:pPr algn="ctr" eaLnBrk="1" hangingPunct="1">
              <a:defRPr/>
            </a:pPr>
            <a:r>
              <a:rPr lang="en-US" sz="2800" dirty="0" smtClean="0">
                <a:solidFill>
                  <a:srgbClr val="008000"/>
                </a:solidFill>
                <a:latin typeface="Georgia" charset="0"/>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2933700"/>
            <a:ext cx="9144000" cy="0"/>
          </a:xfrm>
          <a:prstGeom prst="line">
            <a:avLst/>
          </a:prstGeom>
          <a:ln w="57150" cmpd="sng">
            <a:solidFill>
              <a:srgbClr val="AACB39"/>
            </a:solidFill>
          </a:ln>
          <a:effectLst/>
        </p:spPr>
        <p:style>
          <a:lnRef idx="2">
            <a:schemeClr val="accent1"/>
          </a:lnRef>
          <a:fillRef idx="0">
            <a:schemeClr val="accent1"/>
          </a:fillRef>
          <a:effectRef idx="1">
            <a:schemeClr val="accent1"/>
          </a:effectRef>
          <a:fontRef idx="minor">
            <a:schemeClr val="tx1"/>
          </a:fontRef>
        </p:style>
      </p:cxnSp>
      <p:grpSp>
        <p:nvGrpSpPr>
          <p:cNvPr id="2" name="Group 2"/>
          <p:cNvGrpSpPr>
            <a:grpSpLocks/>
          </p:cNvGrpSpPr>
          <p:nvPr/>
        </p:nvGrpSpPr>
        <p:grpSpPr bwMode="auto">
          <a:xfrm>
            <a:off x="-187325" y="1968500"/>
            <a:ext cx="8902700" cy="1023938"/>
            <a:chOff x="-187853" y="1969030"/>
            <a:chExt cx="8903762" cy="1022665"/>
          </a:xfrm>
        </p:grpSpPr>
        <p:pic>
          <p:nvPicPr>
            <p:cNvPr id="8090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853" y="1969030"/>
              <a:ext cx="1711855" cy="102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1"/>
            <p:cNvSpPr txBox="1">
              <a:spLocks/>
            </p:cNvSpPr>
            <p:nvPr/>
          </p:nvSpPr>
          <p:spPr bwMode="auto">
            <a:xfrm>
              <a:off x="486308" y="2146372"/>
              <a:ext cx="82296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pPr>
              <a:r>
                <a:rPr lang="en-US" altLang="en-US" sz="4800">
                  <a:solidFill>
                    <a:srgbClr val="3C7630"/>
                  </a:solidFill>
                  <a:latin typeface="Calibri" pitchFamily="34" charset="0"/>
                </a:rPr>
                <a:t>Matching</a:t>
              </a:r>
            </a:p>
          </p:txBody>
        </p:sp>
      </p:grpSp>
      <p:sp>
        <p:nvSpPr>
          <p:cNvPr id="13" name="Content Placeholder 2"/>
          <p:cNvSpPr txBox="1">
            <a:spLocks/>
          </p:cNvSpPr>
          <p:nvPr/>
        </p:nvSpPr>
        <p:spPr>
          <a:xfrm>
            <a:off x="804863" y="2921000"/>
            <a:ext cx="8339137" cy="549275"/>
          </a:xfrm>
          <a:prstGeom prst="rect">
            <a:avLst/>
          </a:prstGeom>
        </p:spPr>
        <p:txBody>
          <a:bodyPr>
            <a:normAutofit/>
          </a:bodyPr>
          <a:lstStyle>
            <a:lvl1pPr marL="287338" indent="-287338" algn="l" rtl="0" eaLnBrk="0" fontAlgn="base" hangingPunct="0">
              <a:spcBef>
                <a:spcPct val="20000"/>
              </a:spcBef>
              <a:spcAft>
                <a:spcPts val="1275"/>
              </a:spcAft>
              <a:buClr>
                <a:schemeClr val="tx1"/>
              </a:buClr>
              <a:buChar char="•"/>
              <a:defRPr sz="2800">
                <a:solidFill>
                  <a:schemeClr val="tx1"/>
                </a:solidFill>
                <a:latin typeface="+mn-lt"/>
                <a:ea typeface="ＭＳ Ｐゴシック" charset="0"/>
                <a:cs typeface="ＭＳ Ｐゴシック" charset="0"/>
              </a:defRPr>
            </a:lvl1pPr>
            <a:lvl2pPr marL="554038" indent="-265113" algn="l" rtl="0" eaLnBrk="0" fontAlgn="base" hangingPunct="0">
              <a:spcBef>
                <a:spcPct val="20000"/>
              </a:spcBef>
              <a:spcAft>
                <a:spcPct val="20000"/>
              </a:spcAft>
              <a:buClr>
                <a:srgbClr val="452A54"/>
              </a:buClr>
              <a:buFont typeface="Times" charset="0"/>
              <a:buChar char="•"/>
              <a:defRPr sz="2800">
                <a:solidFill>
                  <a:schemeClr val="tx1"/>
                </a:solidFill>
                <a:latin typeface="+mn-lt"/>
                <a:ea typeface="ＭＳ Ｐゴシック" charset="-128"/>
                <a:cs typeface="ＭＳ Ｐゴシック" charset="-128"/>
              </a:defRPr>
            </a:lvl2pPr>
            <a:lvl3pPr marL="798513" indent="-242888" algn="l" rtl="0" eaLnBrk="0" fontAlgn="base" hangingPunct="0">
              <a:spcBef>
                <a:spcPct val="20000"/>
              </a:spcBef>
              <a:spcAft>
                <a:spcPct val="20000"/>
              </a:spcAft>
              <a:buClr>
                <a:schemeClr val="tx1"/>
              </a:buClr>
              <a:buChar char="•"/>
              <a:defRPr sz="2800">
                <a:solidFill>
                  <a:schemeClr val="tx1"/>
                </a:solidFill>
                <a:latin typeface="+mn-lt"/>
                <a:ea typeface="ＭＳ Ｐゴシック" charset="-128"/>
                <a:cs typeface="ＭＳ Ｐゴシック" charset="-128"/>
              </a:defRPr>
            </a:lvl3pPr>
            <a:lvl4pPr marL="10271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4pPr>
            <a:lvl5pPr marL="1255713" indent="-227013" algn="l" rtl="0" eaLnBrk="0" fontAlgn="base" hangingPunct="0">
              <a:spcBef>
                <a:spcPct val="20000"/>
              </a:spcBef>
              <a:spcAft>
                <a:spcPct val="20000"/>
              </a:spcAft>
              <a:buClr>
                <a:schemeClr val="tx1"/>
              </a:buClr>
              <a:buFont typeface="Times" charset="0"/>
              <a:buChar char="•"/>
              <a:defRPr sz="2800">
                <a:solidFill>
                  <a:schemeClr val="tx1"/>
                </a:solidFill>
                <a:latin typeface="+mn-lt"/>
                <a:ea typeface="ＭＳ Ｐゴシック" charset="-128"/>
                <a:cs typeface="ＭＳ Ｐゴシック" charset="-128"/>
              </a:defRPr>
            </a:lvl5pPr>
            <a:lvl6pPr marL="22288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6pPr>
            <a:lvl7pPr marL="26860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7pPr>
            <a:lvl8pPr marL="31432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8pPr>
            <a:lvl9pPr marL="3600450" indent="-228600" algn="l" rtl="0" eaLnBrk="0" fontAlgn="base" hangingPunct="0">
              <a:spcBef>
                <a:spcPct val="20000"/>
              </a:spcBef>
              <a:spcAft>
                <a:spcPct val="0"/>
              </a:spcAft>
              <a:buClr>
                <a:srgbClr val="660066"/>
              </a:buClr>
              <a:buChar char="»"/>
              <a:defRPr sz="2000">
                <a:solidFill>
                  <a:schemeClr val="tx1"/>
                </a:solidFill>
                <a:latin typeface="+mn-lt"/>
                <a:ea typeface="ＭＳ Ｐゴシック" pitchFamily="48" charset="-128"/>
              </a:defRPr>
            </a:lvl9pPr>
          </a:lstStyle>
          <a:p>
            <a:pPr marL="0" indent="0" algn="r" eaLnBrk="1" fontAlgn="auto" hangingPunct="1">
              <a:spcAft>
                <a:spcPts val="0"/>
              </a:spcAft>
              <a:buFont typeface="Arial"/>
              <a:buNone/>
              <a:defRPr/>
            </a:pPr>
            <a:r>
              <a:rPr lang="en-US" sz="2000" dirty="0" smtClean="0">
                <a:solidFill>
                  <a:schemeClr val="bg1">
                    <a:lumMod val="50000"/>
                  </a:schemeClr>
                </a:solidFill>
                <a:ea typeface="+mn-ea"/>
                <a:cs typeface="Calibri"/>
              </a:rPr>
              <a:t>the third skill of a situational leader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nodeType="afterGroup">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p:tgtEl>
                                          <p:spTgt spid="13"/>
                                        </p:tgtEl>
                                        <p:attrNameLst>
                                          <p:attrName>ppt_y</p:attrName>
                                        </p:attrNameLst>
                                      </p:cBhvr>
                                      <p:tavLst>
                                        <p:tav tm="0">
                                          <p:val>
                                            <p:strVal val="#ppt_y+#ppt_h*1.125000"/>
                                          </p:val>
                                        </p:tav>
                                        <p:tav tm="100000">
                                          <p:val>
                                            <p:strVal val="#ppt_y"/>
                                          </p:val>
                                        </p:tav>
                                      </p:tavLst>
                                    </p:anim>
                                    <p:animEffect transition="in" filter="wipe(up)">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Hands with paper cutouts.png" descr="/Users/imac11/Dropbox/slii playbook/Play 3-Ensure Effective Sponsorship at All Levels/Play 3.1/Hands with paper cutouts.png"/>
          <p:cNvPicPr>
            <a:picLocks noChangeAspect="1"/>
          </p:cNvPicPr>
          <p:nvPr/>
        </p:nvPicPr>
        <p:blipFill>
          <a:blip r:embed="rId3">
            <a:extLst>
              <a:ext uri="{28A0092B-C50C-407E-A947-70E740481C1C}">
                <a14:useLocalDpi xmlns:a14="http://schemas.microsoft.com/office/drawing/2010/main" val="0"/>
              </a:ext>
            </a:extLst>
          </a:blip>
          <a:srcRect t="6596"/>
          <a:stretch>
            <a:fillRect/>
          </a:stretch>
        </p:blipFill>
        <p:spPr bwMode="auto">
          <a:xfrm>
            <a:off x="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457200" y="655638"/>
            <a:ext cx="8229600" cy="715962"/>
          </a:xfrm>
          <a:prstGeom prst="rect">
            <a:avLst/>
          </a:prstGeom>
          <a:noFill/>
          <a:ln>
            <a:miter lim="800000"/>
            <a:headEnd/>
            <a:tailEnd/>
          </a:ln>
        </p:spPr>
        <p:txBody>
          <a:bodyPr/>
          <a:lstStyle/>
          <a:p>
            <a:pPr algn="ctr" eaLnBrk="0" hangingPunct="0">
              <a:defRPr/>
            </a:pPr>
            <a:r>
              <a:rPr lang="en-US" sz="2800" dirty="0">
                <a:solidFill>
                  <a:schemeClr val="accent1">
                    <a:lumMod val="60000"/>
                    <a:lumOff val="40000"/>
                  </a:schemeClr>
                </a:solidFill>
                <a:latin typeface="+mj-lt"/>
                <a:ea typeface="ＭＳ Ｐゴシック" pitchFamily="-104" charset="-128"/>
                <a:cs typeface="ＭＳ Ｐゴシック" pitchFamily="-104" charset="-128"/>
              </a:rPr>
              <a:t>The Dysfunctionally Connected Workplace</a:t>
            </a:r>
          </a:p>
        </p:txBody>
      </p:sp>
      <p:sp>
        <p:nvSpPr>
          <p:cNvPr id="9" name="Content Placeholder 2"/>
          <p:cNvSpPr txBox="1">
            <a:spLocks/>
          </p:cNvSpPr>
          <p:nvPr/>
        </p:nvSpPr>
        <p:spPr bwMode="auto">
          <a:xfrm>
            <a:off x="381000" y="1295400"/>
            <a:ext cx="3733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6E9EC2"/>
              </a:buClr>
            </a:pPr>
            <a:r>
              <a:rPr lang="en-US" altLang="en-US" sz="3600">
                <a:solidFill>
                  <a:srgbClr val="FFFFFF"/>
                </a:solidFill>
                <a:latin typeface="Calibri" pitchFamily="34" charset="0"/>
              </a:rPr>
              <a:t>28% </a:t>
            </a:r>
            <a:r>
              <a:rPr lang="en-US" altLang="en-US" sz="2000">
                <a:solidFill>
                  <a:srgbClr val="FFFFFF"/>
                </a:solidFill>
                <a:latin typeface="Calibri" pitchFamily="34" charset="0"/>
              </a:rPr>
              <a:t>of people say they rarely or never discuss their goals</a:t>
            </a:r>
          </a:p>
        </p:txBody>
      </p:sp>
      <p:sp>
        <p:nvSpPr>
          <p:cNvPr id="6" name="Content Placeholder 2"/>
          <p:cNvSpPr txBox="1">
            <a:spLocks/>
          </p:cNvSpPr>
          <p:nvPr/>
        </p:nvSpPr>
        <p:spPr bwMode="auto">
          <a:xfrm>
            <a:off x="304800" y="3429000"/>
            <a:ext cx="8534400" cy="1143000"/>
          </a:xfrm>
          <a:prstGeom prst="rect">
            <a:avLst/>
          </a:prstGeom>
          <a:ln>
            <a:miter lim="800000"/>
            <a:headEnd/>
            <a:tailEnd/>
          </a:ln>
        </p:spPr>
        <p:txBody>
          <a:bodyPr/>
          <a:lstStyle/>
          <a:p>
            <a:pPr algn="ctr" eaLnBrk="0" hangingPunct="0">
              <a:spcBef>
                <a:spcPct val="20000"/>
              </a:spcBef>
              <a:buClr>
                <a:schemeClr val="accent3"/>
              </a:buClr>
              <a:defRPr/>
            </a:pPr>
            <a:r>
              <a:rPr lang="en-US" sz="2400" dirty="0">
                <a:solidFill>
                  <a:srgbClr val="FFFFFF"/>
                </a:solidFill>
                <a:latin typeface="+mn-lt"/>
                <a:ea typeface="ＭＳ Ｐゴシック" pitchFamily="-104" charset="-128"/>
                <a:cs typeface="ＭＳ Ｐゴシック" pitchFamily="-104" charset="-128"/>
              </a:rPr>
              <a:t>So, more connected in some ways and </a:t>
            </a:r>
          </a:p>
          <a:p>
            <a:pPr algn="ctr" eaLnBrk="0" hangingPunct="0">
              <a:spcBef>
                <a:spcPct val="20000"/>
              </a:spcBef>
              <a:buClr>
                <a:schemeClr val="accent3"/>
              </a:buClr>
              <a:defRPr/>
            </a:pPr>
            <a:r>
              <a:rPr lang="en-US" sz="2400" dirty="0">
                <a:solidFill>
                  <a:srgbClr val="FFFFFF"/>
                </a:solidFill>
                <a:latin typeface="+mn-lt"/>
                <a:ea typeface="ＭＳ Ｐゴシック" pitchFamily="-104" charset="-128"/>
                <a:cs typeface="ＭＳ Ｐゴシック" pitchFamily="-104" charset="-128"/>
              </a:rPr>
              <a:t>dramatically and dysfunctionally connected in other ways.</a:t>
            </a:r>
          </a:p>
        </p:txBody>
      </p:sp>
      <p:sp>
        <p:nvSpPr>
          <p:cNvPr id="7" name="Content Placeholder 2"/>
          <p:cNvSpPr txBox="1">
            <a:spLocks/>
          </p:cNvSpPr>
          <p:nvPr/>
        </p:nvSpPr>
        <p:spPr bwMode="auto">
          <a:xfrm>
            <a:off x="914400" y="2438400"/>
            <a:ext cx="373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6E9EC2"/>
              </a:buClr>
            </a:pPr>
            <a:r>
              <a:rPr lang="en-US" altLang="en-US" sz="3600">
                <a:solidFill>
                  <a:srgbClr val="FFFFFF"/>
                </a:solidFill>
                <a:latin typeface="Calibri" pitchFamily="34" charset="0"/>
              </a:rPr>
              <a:t>70% </a:t>
            </a:r>
            <a:r>
              <a:rPr lang="en-US" altLang="en-US" sz="2000">
                <a:solidFill>
                  <a:srgbClr val="FFFFFF"/>
                </a:solidFill>
                <a:latin typeface="Calibri" pitchFamily="34" charset="0"/>
              </a:rPr>
              <a:t>say they wish they did</a:t>
            </a:r>
          </a:p>
        </p:txBody>
      </p:sp>
      <p:sp>
        <p:nvSpPr>
          <p:cNvPr id="8" name="Content Placeholder 2"/>
          <p:cNvSpPr txBox="1">
            <a:spLocks/>
          </p:cNvSpPr>
          <p:nvPr/>
        </p:nvSpPr>
        <p:spPr bwMode="auto">
          <a:xfrm>
            <a:off x="4724400" y="1600200"/>
            <a:ext cx="441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6E9EC2"/>
              </a:buClr>
            </a:pPr>
            <a:r>
              <a:rPr lang="en-US" altLang="en-US" sz="3600">
                <a:solidFill>
                  <a:srgbClr val="FFFFFF"/>
                </a:solidFill>
                <a:latin typeface="Calibri" pitchFamily="34" charset="0"/>
              </a:rPr>
              <a:t>64% </a:t>
            </a:r>
            <a:r>
              <a:rPr lang="en-US" altLang="en-US" sz="2000">
                <a:solidFill>
                  <a:srgbClr val="FFFFFF"/>
                </a:solidFill>
                <a:latin typeface="Calibri" pitchFamily="34" charset="0"/>
              </a:rPr>
              <a:t>wish they could talk to their leader about challenges with colleagues</a:t>
            </a:r>
          </a:p>
        </p:txBody>
      </p:sp>
      <p:sp>
        <p:nvSpPr>
          <p:cNvPr id="10" name="Content Placeholder 2"/>
          <p:cNvSpPr txBox="1">
            <a:spLocks/>
          </p:cNvSpPr>
          <p:nvPr/>
        </p:nvSpPr>
        <p:spPr bwMode="auto">
          <a:xfrm>
            <a:off x="5334000" y="2590800"/>
            <a:ext cx="243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6E9EC2"/>
              </a:buClr>
            </a:pPr>
            <a:r>
              <a:rPr lang="en-US" altLang="en-US">
                <a:solidFill>
                  <a:srgbClr val="FFFFFF"/>
                </a:solidFill>
                <a:latin typeface="Calibri" pitchFamily="34" charset="0"/>
              </a:rPr>
              <a:t>But only </a:t>
            </a:r>
            <a:r>
              <a:rPr lang="en-US" altLang="en-US" sz="4000">
                <a:solidFill>
                  <a:srgbClr val="DAFA76"/>
                </a:solidFill>
                <a:latin typeface="Calibri" pitchFamily="34" charset="0"/>
              </a:rPr>
              <a:t>8%</a:t>
            </a:r>
            <a:r>
              <a:rPr lang="en-US" altLang="en-US">
                <a:solidFill>
                  <a:srgbClr val="FFFFFF"/>
                </a:solidFill>
                <a:latin typeface="Calibri" pitchFamily="34" charset="0"/>
              </a:rPr>
              <a:t>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SLII Model RGB.png"/>
          <p:cNvPicPr>
            <a:picLocks noChangeAspect="1"/>
          </p:cNvPicPr>
          <p:nvPr/>
        </p:nvPicPr>
        <p:blipFill>
          <a:blip r:embed="rId3">
            <a:extLst>
              <a:ext uri="{28A0092B-C50C-407E-A947-70E740481C1C}">
                <a14:useLocalDpi xmlns:a14="http://schemas.microsoft.com/office/drawing/2010/main" val="0"/>
              </a:ext>
            </a:extLst>
          </a:blip>
          <a:srcRect t="6343"/>
          <a:stretch>
            <a:fillRect/>
          </a:stretch>
        </p:blipFill>
        <p:spPr bwMode="auto">
          <a:xfrm>
            <a:off x="2332038" y="261938"/>
            <a:ext cx="4479925"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00" y="2819400"/>
            <a:ext cx="1981200" cy="1150938"/>
          </a:xfrm>
          <a:prstGeom prst="rect">
            <a:avLst/>
          </a:prstGeom>
          <a:noFill/>
        </p:spPr>
        <p:txBody>
          <a:bodyPr>
            <a:spAutoFit/>
          </a:bodyPr>
          <a:lstStyle/>
          <a:p>
            <a:pPr fontAlgn="auto">
              <a:lnSpc>
                <a:spcPct val="120000"/>
              </a:lnSpc>
              <a:spcBef>
                <a:spcPts val="0"/>
              </a:spcBef>
              <a:spcAft>
                <a:spcPts val="0"/>
              </a:spcAft>
              <a:defRPr/>
            </a:pPr>
            <a:r>
              <a:rPr lang="en-US" sz="2400" b="1" dirty="0">
                <a:solidFill>
                  <a:srgbClr val="3C7630"/>
                </a:solidFill>
                <a:latin typeface="Calibri"/>
                <a:ea typeface="+mn-ea"/>
                <a:cs typeface="Calibri"/>
              </a:rPr>
              <a:t>Intention</a:t>
            </a:r>
            <a:endParaRPr lang="en-US" sz="2400" dirty="0">
              <a:solidFill>
                <a:srgbClr val="3C7630"/>
              </a:solidFill>
              <a:latin typeface="Calibri"/>
              <a:ea typeface="+mn-ea"/>
              <a:cs typeface="Calibri"/>
            </a:endParaRPr>
          </a:p>
          <a:p>
            <a:pPr fontAlgn="auto">
              <a:spcBef>
                <a:spcPts val="0"/>
              </a:spcBef>
              <a:spcAft>
                <a:spcPts val="0"/>
              </a:spcAft>
              <a:defRPr/>
            </a:pPr>
            <a:r>
              <a:rPr lang="en-US" sz="2000" dirty="0">
                <a:latin typeface="Calibri"/>
                <a:ea typeface="+mn-ea"/>
                <a:cs typeface="Calibri"/>
              </a:rPr>
              <a:t>Help others build competence</a:t>
            </a:r>
          </a:p>
        </p:txBody>
      </p:sp>
      <p:sp>
        <p:nvSpPr>
          <p:cNvPr id="4" name="TextBox 3"/>
          <p:cNvSpPr txBox="1"/>
          <p:nvPr/>
        </p:nvSpPr>
        <p:spPr>
          <a:xfrm>
            <a:off x="6858000" y="838200"/>
            <a:ext cx="1981200" cy="1150938"/>
          </a:xfrm>
          <a:prstGeom prst="rect">
            <a:avLst/>
          </a:prstGeom>
          <a:noFill/>
        </p:spPr>
        <p:txBody>
          <a:bodyPr>
            <a:spAutoFit/>
          </a:bodyPr>
          <a:lstStyle/>
          <a:p>
            <a:pPr fontAlgn="auto">
              <a:lnSpc>
                <a:spcPct val="120000"/>
              </a:lnSpc>
              <a:spcBef>
                <a:spcPts val="0"/>
              </a:spcBef>
              <a:spcAft>
                <a:spcPts val="0"/>
              </a:spcAft>
              <a:defRPr/>
            </a:pPr>
            <a:r>
              <a:rPr lang="en-US" sz="2400" b="1" dirty="0">
                <a:solidFill>
                  <a:srgbClr val="3C7630"/>
                </a:solidFill>
                <a:latin typeface="Calibri"/>
                <a:ea typeface="+mn-ea"/>
                <a:cs typeface="Calibri"/>
              </a:rPr>
              <a:t>Intention</a:t>
            </a:r>
            <a:endParaRPr lang="en-US" sz="2400" dirty="0">
              <a:solidFill>
                <a:srgbClr val="3C7630"/>
              </a:solidFill>
              <a:latin typeface="Calibri"/>
              <a:ea typeface="+mn-ea"/>
              <a:cs typeface="Calibri"/>
            </a:endParaRPr>
          </a:p>
          <a:p>
            <a:pPr fontAlgn="auto">
              <a:spcBef>
                <a:spcPts val="0"/>
              </a:spcBef>
              <a:spcAft>
                <a:spcPts val="0"/>
              </a:spcAft>
              <a:defRPr/>
            </a:pPr>
            <a:r>
              <a:rPr lang="en-US" sz="2000" dirty="0">
                <a:latin typeface="Calibri"/>
                <a:ea typeface="+mn-ea"/>
                <a:cs typeface="Calibri"/>
              </a:rPr>
              <a:t>Re-energize and reteach</a:t>
            </a:r>
          </a:p>
        </p:txBody>
      </p:sp>
      <p:sp>
        <p:nvSpPr>
          <p:cNvPr id="5" name="TextBox 4"/>
          <p:cNvSpPr txBox="1"/>
          <p:nvPr/>
        </p:nvSpPr>
        <p:spPr>
          <a:xfrm>
            <a:off x="228600" y="2819400"/>
            <a:ext cx="1981200" cy="1150938"/>
          </a:xfrm>
          <a:prstGeom prst="rect">
            <a:avLst/>
          </a:prstGeom>
          <a:noFill/>
        </p:spPr>
        <p:txBody>
          <a:bodyPr>
            <a:spAutoFit/>
          </a:bodyPr>
          <a:lstStyle/>
          <a:p>
            <a:pPr fontAlgn="auto">
              <a:lnSpc>
                <a:spcPct val="120000"/>
              </a:lnSpc>
              <a:spcBef>
                <a:spcPts val="0"/>
              </a:spcBef>
              <a:spcAft>
                <a:spcPts val="0"/>
              </a:spcAft>
              <a:defRPr/>
            </a:pPr>
            <a:r>
              <a:rPr lang="en-US" sz="2400" b="1" dirty="0">
                <a:solidFill>
                  <a:srgbClr val="3C7630"/>
                </a:solidFill>
                <a:latin typeface="Calibri"/>
                <a:ea typeface="+mn-ea"/>
                <a:cs typeface="Calibri"/>
              </a:rPr>
              <a:t>Intention</a:t>
            </a:r>
            <a:endParaRPr lang="en-US" sz="2400" dirty="0">
              <a:solidFill>
                <a:srgbClr val="3C7630"/>
              </a:solidFill>
              <a:latin typeface="Calibri"/>
              <a:ea typeface="+mn-ea"/>
              <a:cs typeface="Calibri"/>
            </a:endParaRPr>
          </a:p>
          <a:p>
            <a:pPr fontAlgn="auto">
              <a:spcBef>
                <a:spcPts val="0"/>
              </a:spcBef>
              <a:spcAft>
                <a:spcPts val="0"/>
              </a:spcAft>
              <a:defRPr/>
            </a:pPr>
            <a:r>
              <a:rPr lang="en-US" sz="2000" dirty="0">
                <a:latin typeface="Calibri"/>
                <a:ea typeface="+mn-ea"/>
                <a:cs typeface="Calibri"/>
              </a:rPr>
              <a:t>Value Contribution</a:t>
            </a:r>
          </a:p>
        </p:txBody>
      </p:sp>
      <p:sp>
        <p:nvSpPr>
          <p:cNvPr id="6" name="TextBox 5"/>
          <p:cNvSpPr txBox="1"/>
          <p:nvPr/>
        </p:nvSpPr>
        <p:spPr>
          <a:xfrm>
            <a:off x="228600" y="838200"/>
            <a:ext cx="2133600" cy="1150938"/>
          </a:xfrm>
          <a:prstGeom prst="rect">
            <a:avLst/>
          </a:prstGeom>
          <a:noFill/>
        </p:spPr>
        <p:txBody>
          <a:bodyPr>
            <a:spAutoFit/>
          </a:bodyPr>
          <a:lstStyle/>
          <a:p>
            <a:pPr fontAlgn="auto">
              <a:lnSpc>
                <a:spcPct val="120000"/>
              </a:lnSpc>
              <a:spcBef>
                <a:spcPts val="0"/>
              </a:spcBef>
              <a:spcAft>
                <a:spcPts val="0"/>
              </a:spcAft>
              <a:defRPr/>
            </a:pPr>
            <a:r>
              <a:rPr lang="en-US" sz="2400" b="1" dirty="0">
                <a:solidFill>
                  <a:srgbClr val="3C7630"/>
                </a:solidFill>
                <a:latin typeface="Calibri"/>
                <a:ea typeface="+mn-ea"/>
                <a:cs typeface="Calibri"/>
              </a:rPr>
              <a:t>Intention</a:t>
            </a:r>
            <a:endParaRPr lang="en-US" sz="2400" dirty="0">
              <a:solidFill>
                <a:srgbClr val="3C7630"/>
              </a:solidFill>
              <a:latin typeface="Calibri"/>
              <a:ea typeface="+mn-ea"/>
              <a:cs typeface="Calibri"/>
            </a:endParaRPr>
          </a:p>
          <a:p>
            <a:pPr fontAlgn="auto">
              <a:spcBef>
                <a:spcPts val="0"/>
              </a:spcBef>
              <a:spcAft>
                <a:spcPts val="0"/>
              </a:spcAft>
              <a:defRPr/>
            </a:pPr>
            <a:r>
              <a:rPr lang="en-US" sz="2000" dirty="0">
                <a:latin typeface="Calibri"/>
                <a:ea typeface="+mn-ea"/>
                <a:cs typeface="Calibri"/>
              </a:rPr>
              <a:t>Build confidence in competence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ChangeArrowheads="1"/>
          </p:cNvSpPr>
          <p:nvPr/>
        </p:nvSpPr>
        <p:spPr bwMode="auto">
          <a:xfrm>
            <a:off x="323850" y="1052513"/>
            <a:ext cx="84582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110000"/>
              </a:lnSpc>
              <a:spcBef>
                <a:spcPct val="20000"/>
              </a:spcBef>
              <a:buClr>
                <a:schemeClr val="accent2"/>
              </a:buClr>
            </a:pPr>
            <a:r>
              <a:rPr lang="en-US" altLang="en-US" sz="2200" dirty="0">
                <a:latin typeface="Calibri" pitchFamily="34" charset="0"/>
              </a:rPr>
              <a:t>Nicholas is a new and highly motivated sales representative. He recently compiled his first top 20 list of qualified buyers, but he </a:t>
            </a:r>
            <a:r>
              <a:rPr lang="en-US" altLang="en-US" sz="2200" dirty="0" smtClean="0">
                <a:latin typeface="Calibri" pitchFamily="34" charset="0"/>
              </a:rPr>
              <a:t>doesn’</a:t>
            </a:r>
            <a:r>
              <a:rPr lang="en-US" altLang="ja-JP" sz="2200" dirty="0" smtClean="0">
                <a:latin typeface="Calibri" pitchFamily="34" charset="0"/>
              </a:rPr>
              <a:t>t </a:t>
            </a:r>
            <a:r>
              <a:rPr lang="en-US" altLang="ja-JP" sz="2200" dirty="0">
                <a:latin typeface="Calibri" pitchFamily="34" charset="0"/>
              </a:rPr>
              <a:t>know how to distinguish between a good prospect and a bad one. He is eager to rectify the situation and learn all there is to know.</a:t>
            </a:r>
            <a:endParaRPr lang="en-US" altLang="en-US" sz="1800" dirty="0">
              <a:latin typeface="Calibri" pitchFamily="34" charset="0"/>
            </a:endParaRPr>
          </a:p>
        </p:txBody>
      </p:sp>
      <p:sp>
        <p:nvSpPr>
          <p:cNvPr id="3" name="Rectangle 47"/>
          <p:cNvSpPr>
            <a:spLocks noChangeArrowheads="1"/>
          </p:cNvSpPr>
          <p:nvPr/>
        </p:nvSpPr>
        <p:spPr bwMode="auto">
          <a:xfrm>
            <a:off x="6172200" y="409575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sz="3600">
                <a:solidFill>
                  <a:schemeClr val="bg1"/>
                </a:solidFill>
                <a:latin typeface="Calibri" charset="0"/>
                <a:ea typeface="ＭＳ Ｐゴシック" charset="0"/>
                <a:cs typeface="ＭＳ Ｐゴシック" charset="0"/>
              </a:rPr>
              <a:t>HIGH</a:t>
            </a:r>
            <a:endParaRPr lang="en-US" sz="3600">
              <a:solidFill>
                <a:schemeClr val="bg2"/>
              </a:solidFill>
              <a:latin typeface="Calibri" charset="0"/>
              <a:ea typeface="ＭＳ Ｐゴシック" charset="0"/>
              <a:cs typeface="ＭＳ Ｐゴシック" charset="0"/>
            </a:endParaRPr>
          </a:p>
        </p:txBody>
      </p:sp>
      <p:sp>
        <p:nvSpPr>
          <p:cNvPr id="4" name="Rectangle 49"/>
          <p:cNvSpPr>
            <a:spLocks noChangeArrowheads="1"/>
          </p:cNvSpPr>
          <p:nvPr/>
        </p:nvSpPr>
        <p:spPr bwMode="auto">
          <a:xfrm>
            <a:off x="3581400" y="409575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a:solidFill>
                  <a:schemeClr val="bg1"/>
                </a:solidFill>
                <a:latin typeface="Calibri" pitchFamily="-104" charset="0"/>
                <a:ea typeface="ＭＳ Ｐゴシック" pitchFamily="-104" charset="-128"/>
                <a:cs typeface="ＭＳ Ｐゴシック" pitchFamily="-104" charset="-128"/>
              </a:rPr>
              <a:t>LOW/VARIABLE</a:t>
            </a:r>
          </a:p>
        </p:txBody>
      </p:sp>
      <p:sp>
        <p:nvSpPr>
          <p:cNvPr id="5" name="Rectangle 50"/>
          <p:cNvSpPr>
            <a:spLocks noChangeArrowheads="1"/>
          </p:cNvSpPr>
          <p:nvPr/>
        </p:nvSpPr>
        <p:spPr bwMode="auto">
          <a:xfrm>
            <a:off x="3581400" y="348615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a:solidFill>
                  <a:schemeClr val="bg1"/>
                </a:solidFill>
                <a:latin typeface="Calibri" charset="0"/>
                <a:ea typeface="ＭＳ Ｐゴシック" charset="0"/>
                <a:cs typeface="ＭＳ Ｐゴシック" charset="0"/>
              </a:rPr>
              <a:t>LOW/SOME</a:t>
            </a:r>
            <a:endParaRPr lang="en-US">
              <a:solidFill>
                <a:schemeClr val="bg2"/>
              </a:solidFill>
              <a:latin typeface="Calibri" charset="0"/>
              <a:ea typeface="ＭＳ Ｐゴシック" charset="0"/>
              <a:cs typeface="ＭＳ Ｐゴシック" charset="0"/>
            </a:endParaRPr>
          </a:p>
        </p:txBody>
      </p:sp>
      <p:sp>
        <p:nvSpPr>
          <p:cNvPr id="6" name="Rectangle 51"/>
          <p:cNvSpPr>
            <a:spLocks noChangeArrowheads="1"/>
          </p:cNvSpPr>
          <p:nvPr/>
        </p:nvSpPr>
        <p:spPr bwMode="auto">
          <a:xfrm>
            <a:off x="6172200" y="3486150"/>
            <a:ext cx="2362200" cy="533400"/>
          </a:xfrm>
          <a:prstGeom prst="rect">
            <a:avLst/>
          </a:prstGeom>
          <a:solidFill>
            <a:schemeClr val="bg1">
              <a:lumMod val="65000"/>
            </a:schemeClr>
          </a:solidFill>
          <a:ln w="9525">
            <a:noFill/>
            <a:miter lim="800000"/>
            <a:headEnd/>
            <a:tailEnd/>
          </a:ln>
        </p:spPr>
        <p:txBody>
          <a:bodyPr wrap="none" anchor="ctr"/>
          <a:lstStyle/>
          <a:p>
            <a:pPr algn="ctr" eaLnBrk="0" hangingPunct="0">
              <a:defRPr/>
            </a:pPr>
            <a:r>
              <a:rPr lang="en-US" sz="3600">
                <a:solidFill>
                  <a:schemeClr val="bg1"/>
                </a:solidFill>
                <a:latin typeface="Calibri" charset="0"/>
                <a:ea typeface="ＭＳ Ｐゴシック" charset="0"/>
                <a:cs typeface="ＭＳ Ｐゴシック" charset="0"/>
              </a:rPr>
              <a:t>LOW</a:t>
            </a:r>
            <a:endParaRPr lang="en-US" sz="3600">
              <a:solidFill>
                <a:schemeClr val="bg2"/>
              </a:solidFill>
              <a:latin typeface="Calibri" charset="0"/>
              <a:ea typeface="ＭＳ Ｐゴシック" charset="0"/>
              <a:cs typeface="ＭＳ Ｐゴシック" charset="0"/>
            </a:endParaRPr>
          </a:p>
        </p:txBody>
      </p:sp>
      <p:sp>
        <p:nvSpPr>
          <p:cNvPr id="84998" name="TextBox 24"/>
          <p:cNvSpPr txBox="1">
            <a:spLocks noChangeArrowheads="1"/>
          </p:cNvSpPr>
          <p:nvPr/>
        </p:nvSpPr>
        <p:spPr bwMode="auto">
          <a:xfrm>
            <a:off x="457200" y="5924550"/>
            <a:ext cx="8304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a:latin typeface="Calibri" pitchFamily="34" charset="0"/>
              </a:rPr>
              <a:t>Matching: What leadership style does Nicholas need to progress on this goal? </a:t>
            </a:r>
          </a:p>
        </p:txBody>
      </p:sp>
      <p:pic>
        <p:nvPicPr>
          <p:cNvPr id="84999" name="Picture 21" descr="D1 icon 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857750"/>
            <a:ext cx="914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2" descr="D1 icon 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995863"/>
            <a:ext cx="59848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23" descr="D1 icon 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5002213"/>
            <a:ext cx="5905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24" descr="D1 icon RGB.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2700" y="4995863"/>
            <a:ext cx="5969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971800" y="3000375"/>
            <a:ext cx="5943600" cy="461665"/>
          </a:xfrm>
          <a:prstGeom prst="rect">
            <a:avLst/>
          </a:prstGeom>
          <a:noFill/>
        </p:spPr>
        <p:txBody>
          <a:bodyPr>
            <a:spAutoFit/>
          </a:bodyPr>
          <a:lstStyle/>
          <a:p>
            <a:pPr>
              <a:defRPr/>
            </a:pPr>
            <a:r>
              <a:rPr lang="en-US" sz="1200" b="1" dirty="0">
                <a:latin typeface="Arial" charset="0"/>
                <a:ea typeface="ＭＳ Ｐゴシック" charset="-128"/>
                <a:cs typeface="ＭＳ Ｐゴシック" charset="-128"/>
              </a:rPr>
              <a:t>Learn how to identify a good prospect in order to spend </a:t>
            </a:r>
            <a:r>
              <a:rPr lang="en-US" sz="1200" b="1" dirty="0" smtClean="0">
                <a:latin typeface="Arial" charset="0"/>
                <a:ea typeface="ＭＳ Ｐゴシック" charset="-128"/>
                <a:cs typeface="ＭＳ Ｐゴシック" charset="-128"/>
              </a:rPr>
              <a:t>his</a:t>
            </a:r>
          </a:p>
          <a:p>
            <a:pPr>
              <a:defRPr/>
            </a:pPr>
            <a:r>
              <a:rPr lang="en-US" sz="1200" b="1" dirty="0" smtClean="0">
                <a:latin typeface="Arial" charset="0"/>
                <a:ea typeface="ＭＳ Ｐゴシック" charset="-128"/>
                <a:cs typeface="ＭＳ Ｐゴシック" charset="-128"/>
              </a:rPr>
              <a:t> </a:t>
            </a:r>
            <a:r>
              <a:rPr lang="en-US" sz="1200" b="1" dirty="0">
                <a:latin typeface="Arial" charset="0"/>
                <a:ea typeface="ＭＳ Ｐゴシック" charset="-128"/>
                <a:cs typeface="ＭＳ Ｐゴシック" charset="-128"/>
              </a:rPr>
              <a:t>time wisely to build sales</a:t>
            </a:r>
          </a:p>
        </p:txBody>
      </p:sp>
      <p:sp>
        <p:nvSpPr>
          <p:cNvPr id="85004" name="Rectangle 2"/>
          <p:cNvSpPr txBox="1">
            <a:spLocks noChangeArrowheads="1"/>
          </p:cNvSpPr>
          <p:nvPr/>
        </p:nvSpPr>
        <p:spPr bwMode="auto">
          <a:xfrm>
            <a:off x="395288"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008000"/>
                </a:solidFill>
                <a:latin typeface="Calibri" pitchFamily="34" charset="0"/>
              </a:rPr>
              <a:t>Practice Matching</a:t>
            </a:r>
          </a:p>
        </p:txBody>
      </p:sp>
      <p:sp>
        <p:nvSpPr>
          <p:cNvPr id="14" name="Line 52"/>
          <p:cNvSpPr>
            <a:spLocks noChangeShapeType="1"/>
          </p:cNvSpPr>
          <p:nvPr/>
        </p:nvSpPr>
        <p:spPr bwMode="auto">
          <a:xfrm>
            <a:off x="250825" y="2743200"/>
            <a:ext cx="8686800" cy="0"/>
          </a:xfrm>
          <a:prstGeom prst="line">
            <a:avLst/>
          </a:prstGeom>
          <a:noFill/>
          <a:ln w="19050" cap="flat" cmpd="sng" algn="ctr">
            <a:solidFill>
              <a:schemeClr val="accent3">
                <a:lumMod val="60000"/>
                <a:lumOff val="40000"/>
              </a:schemeClr>
            </a:solidFill>
            <a:prstDash val="solid"/>
            <a:round/>
            <a:headEnd type="none" w="med" len="med"/>
            <a:tailEnd type="none" w="med" len="med"/>
          </a:ln>
        </p:spPr>
        <p:txBody>
          <a:bodyPr/>
          <a:lstStyle/>
          <a:p>
            <a:pPr>
              <a:defRPr/>
            </a:pPr>
            <a:endParaRPr lang="en-US">
              <a:latin typeface="Arial" pitchFamily="-104" charset="0"/>
              <a:ea typeface="ＭＳ Ｐゴシック" pitchFamily="-104" charset="-128"/>
              <a:cs typeface="ＭＳ Ｐゴシック" pitchFamily="-104" charset="-128"/>
            </a:endParaRPr>
          </a:p>
        </p:txBody>
      </p:sp>
      <p:sp>
        <p:nvSpPr>
          <p:cNvPr id="85006" name="Text Box 42"/>
          <p:cNvSpPr txBox="1">
            <a:spLocks noChangeArrowheads="1"/>
          </p:cNvSpPr>
          <p:nvPr/>
        </p:nvSpPr>
        <p:spPr bwMode="auto">
          <a:xfrm>
            <a:off x="466725" y="3657600"/>
            <a:ext cx="320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latin typeface="Calibri" pitchFamily="34" charset="0"/>
              </a:rPr>
              <a:t>Task Competence </a:t>
            </a:r>
          </a:p>
          <a:p>
            <a:pPr>
              <a:spcBef>
                <a:spcPct val="50000"/>
              </a:spcBef>
              <a:spcAft>
                <a:spcPct val="20000"/>
              </a:spcAft>
            </a:pPr>
            <a:r>
              <a:rPr lang="en-US" altLang="en-US" sz="1800">
                <a:latin typeface="Calibri" pitchFamily="34" charset="0"/>
              </a:rPr>
              <a:t>Task Commitment </a:t>
            </a:r>
          </a:p>
        </p:txBody>
      </p:sp>
      <p:sp>
        <p:nvSpPr>
          <p:cNvPr id="85007" name="Rectangle 48"/>
          <p:cNvSpPr>
            <a:spLocks noChangeArrowheads="1"/>
          </p:cNvSpPr>
          <p:nvPr/>
        </p:nvSpPr>
        <p:spPr bwMode="auto">
          <a:xfrm>
            <a:off x="466725" y="5105400"/>
            <a:ext cx="296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latin typeface="Calibri" pitchFamily="34" charset="0"/>
              </a:rPr>
              <a:t>Development Level</a:t>
            </a:r>
          </a:p>
        </p:txBody>
      </p:sp>
      <p:sp>
        <p:nvSpPr>
          <p:cNvPr id="85008" name="TextBox 23"/>
          <p:cNvSpPr txBox="1">
            <a:spLocks noChangeArrowheads="1"/>
          </p:cNvSpPr>
          <p:nvPr/>
        </p:nvSpPr>
        <p:spPr bwMode="auto">
          <a:xfrm>
            <a:off x="466725" y="296386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Calibri" pitchFamily="34" charset="0"/>
              </a:rPr>
              <a:t>What is the task or goal?</a:t>
            </a:r>
            <a:endParaRPr lang="en-US" altLang="en-US" sz="1800">
              <a:solidFill>
                <a:srgbClr val="BFBFBF"/>
              </a:solidFill>
              <a:latin typeface="Calibri" pitchFamily="34" charset="0"/>
            </a:endParaRPr>
          </a:p>
        </p:txBody>
      </p:sp>
      <p:sp>
        <p:nvSpPr>
          <p:cNvPr id="18" name="TextBox 17"/>
          <p:cNvSpPr txBox="1">
            <a:spLocks noChangeArrowheads="1"/>
          </p:cNvSpPr>
          <p:nvPr/>
        </p:nvSpPr>
        <p:spPr bwMode="auto">
          <a:xfrm>
            <a:off x="8320860" y="4666738"/>
            <a:ext cx="571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4000" dirty="0">
                <a:solidFill>
                  <a:srgbClr val="FF6600"/>
                </a:solidFill>
                <a:latin typeface="Zapf Dingbats" charset="2"/>
                <a:sym typeface="Zapf Dingbats" charset="2"/>
              </a:rPr>
              <a:t>✓</a:t>
            </a:r>
            <a:endParaRPr lang="en-US" altLang="en-US" sz="4000" dirty="0">
              <a:solidFill>
                <a:srgbClr val="FF66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9" descr="Pie Chart .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45656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0"/>
            <a:ext cx="9144000" cy="16002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7043" name="Content Placeholder 2"/>
          <p:cNvSpPr>
            <a:spLocks noGrp="1"/>
          </p:cNvSpPr>
          <p:nvPr>
            <p:ph idx="4294967295"/>
          </p:nvPr>
        </p:nvSpPr>
        <p:spPr bwMode="auto">
          <a:xfrm>
            <a:off x="0" y="1752600"/>
            <a:ext cx="578485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pPr>
              <a:buClr>
                <a:schemeClr val="accent2"/>
              </a:buClr>
              <a:buFont typeface="Arial" pitchFamily="34" charset="0"/>
              <a:buNone/>
              <a:tabLst>
                <a:tab pos="406400" algn="l"/>
              </a:tabLst>
            </a:pPr>
            <a:r>
              <a:rPr lang="en-US" altLang="en-US" smtClean="0">
                <a:solidFill>
                  <a:srgbClr val="008000"/>
                </a:solidFill>
                <a:ea typeface="ＭＳ Ｐゴシック" pitchFamily="34" charset="-128"/>
              </a:rPr>
              <a:t>Before SLII training</a:t>
            </a:r>
          </a:p>
          <a:p>
            <a:pPr>
              <a:spcBef>
                <a:spcPct val="50000"/>
              </a:spcBef>
              <a:buClr>
                <a:srgbClr val="9BBB59"/>
              </a:buClr>
              <a:buFont typeface="Arial" pitchFamily="34" charset="0"/>
              <a:buNone/>
              <a:tabLst>
                <a:tab pos="406400" algn="l"/>
              </a:tabLst>
            </a:pPr>
            <a:r>
              <a:rPr lang="en-US" altLang="en-US" sz="2800" smtClean="0">
                <a:ea typeface="ＭＳ Ｐゴシック" pitchFamily="34" charset="-128"/>
              </a:rPr>
              <a:t>	</a:t>
            </a:r>
          </a:p>
          <a:p>
            <a:pPr>
              <a:spcBef>
                <a:spcPct val="50000"/>
              </a:spcBef>
              <a:buClr>
                <a:srgbClr val="9BBB59"/>
              </a:buClr>
              <a:buFont typeface="Arial" pitchFamily="34" charset="0"/>
              <a:buNone/>
              <a:tabLst>
                <a:tab pos="406400" algn="l"/>
              </a:tabLst>
            </a:pPr>
            <a:r>
              <a:rPr lang="en-US" altLang="en-US" sz="2800" smtClean="0">
                <a:ea typeface="ＭＳ Ｐゴシック" pitchFamily="34" charset="-128"/>
              </a:rPr>
              <a:t>	</a:t>
            </a:r>
          </a:p>
          <a:p>
            <a:pPr>
              <a:spcBef>
                <a:spcPct val="50000"/>
              </a:spcBef>
              <a:buClr>
                <a:srgbClr val="9BBB59"/>
              </a:buClr>
              <a:buFont typeface="Arial" pitchFamily="34" charset="0"/>
              <a:buNone/>
              <a:tabLst>
                <a:tab pos="406400" algn="l"/>
              </a:tabLst>
            </a:pPr>
            <a:r>
              <a:rPr lang="en-US" altLang="en-US" sz="2800" smtClean="0">
                <a:ea typeface="ＭＳ Ｐゴシック" pitchFamily="34" charset="-128"/>
              </a:rPr>
              <a:t>	</a:t>
            </a:r>
          </a:p>
          <a:p>
            <a:pPr>
              <a:spcBef>
                <a:spcPct val="50000"/>
              </a:spcBef>
              <a:buClr>
                <a:srgbClr val="9BBB59"/>
              </a:buClr>
              <a:buFont typeface="Arial" pitchFamily="34" charset="0"/>
              <a:buNone/>
              <a:tabLst>
                <a:tab pos="406400" algn="l"/>
              </a:tabLst>
            </a:pPr>
            <a:r>
              <a:rPr lang="en-US" altLang="en-US" sz="2800" smtClean="0">
                <a:ea typeface="ＭＳ Ｐゴシック" pitchFamily="34" charset="-128"/>
              </a:rPr>
              <a:t>	</a:t>
            </a:r>
          </a:p>
          <a:p>
            <a:pPr eaLnBrk="1" hangingPunct="1">
              <a:buFont typeface="Wingdings" pitchFamily="2" charset="2"/>
              <a:buChar char="§"/>
              <a:tabLst>
                <a:tab pos="406400" algn="l"/>
              </a:tabLst>
            </a:pPr>
            <a:endParaRPr lang="en-US" altLang="en-US" sz="2400" smtClean="0">
              <a:ea typeface="ＭＳ Ｐゴシック" pitchFamily="34" charset="-128"/>
            </a:endParaRPr>
          </a:p>
        </p:txBody>
      </p:sp>
      <p:sp>
        <p:nvSpPr>
          <p:cNvPr id="87044" name="Title 1"/>
          <p:cNvSpPr txBox="1">
            <a:spLocks/>
          </p:cNvSpPr>
          <p:nvPr/>
        </p:nvSpPr>
        <p:spPr bwMode="auto">
          <a:xfrm>
            <a:off x="457200" y="304800"/>
            <a:ext cx="8229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pPr>
            <a:r>
              <a:rPr lang="en-US" altLang="en-US" sz="3600" b="1">
                <a:solidFill>
                  <a:schemeClr val="bg1"/>
                </a:solidFill>
                <a:latin typeface="Calibri" pitchFamily="34" charset="0"/>
              </a:rPr>
              <a:t>Why </a:t>
            </a:r>
            <a:r>
              <a:rPr lang="en-US" altLang="en-US" sz="6500" b="1">
                <a:solidFill>
                  <a:srgbClr val="C8F832"/>
                </a:solidFill>
                <a:latin typeface="Calibri" pitchFamily="34" charset="0"/>
              </a:rPr>
              <a:t>Match</a:t>
            </a:r>
            <a:r>
              <a:rPr lang="en-US" altLang="en-US" sz="3600" b="1">
                <a:solidFill>
                  <a:schemeClr val="bg1"/>
                </a:solidFill>
                <a:latin typeface="Calibri" pitchFamily="34" charset="0"/>
              </a:rPr>
              <a:t>?</a:t>
            </a:r>
          </a:p>
        </p:txBody>
      </p:sp>
      <p:sp>
        <p:nvSpPr>
          <p:cNvPr id="87045" name="TextBox 4"/>
          <p:cNvSpPr txBox="1">
            <a:spLocks noChangeArrowheads="1"/>
          </p:cNvSpPr>
          <p:nvPr/>
        </p:nvSpPr>
        <p:spPr bwMode="auto">
          <a:xfrm>
            <a:off x="6858000" y="29146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rgbClr val="008000"/>
                </a:solidFill>
              </a:rPr>
              <a:t>1% </a:t>
            </a:r>
            <a:r>
              <a:rPr lang="en-US" altLang="en-US" sz="1800"/>
              <a:t>use </a:t>
            </a:r>
            <a:br>
              <a:rPr lang="en-US" altLang="en-US" sz="1800"/>
            </a:br>
            <a:r>
              <a:rPr lang="en-US" altLang="en-US" sz="1800"/>
              <a:t>all four styles naturally</a:t>
            </a:r>
          </a:p>
        </p:txBody>
      </p:sp>
      <p:sp>
        <p:nvSpPr>
          <p:cNvPr id="87046" name="TextBox 5"/>
          <p:cNvSpPr txBox="1">
            <a:spLocks noChangeArrowheads="1"/>
          </p:cNvSpPr>
          <p:nvPr/>
        </p:nvSpPr>
        <p:spPr bwMode="auto">
          <a:xfrm>
            <a:off x="6781800" y="4495800"/>
            <a:ext cx="157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rgbClr val="008000"/>
                </a:solidFill>
              </a:rPr>
              <a:t>11% </a:t>
            </a:r>
            <a:r>
              <a:rPr lang="en-US" altLang="en-US" sz="1800"/>
              <a:t>use </a:t>
            </a:r>
            <a:br>
              <a:rPr lang="en-US" altLang="en-US" sz="1800"/>
            </a:br>
            <a:r>
              <a:rPr lang="en-US" altLang="en-US" sz="1800"/>
              <a:t>three styles </a:t>
            </a:r>
          </a:p>
          <a:p>
            <a:pPr eaLnBrk="1" hangingPunct="1"/>
            <a:r>
              <a:rPr lang="en-US" altLang="en-US" sz="1800"/>
              <a:t>naturally</a:t>
            </a:r>
          </a:p>
        </p:txBody>
      </p:sp>
      <p:sp>
        <p:nvSpPr>
          <p:cNvPr id="87047" name="TextBox 7"/>
          <p:cNvSpPr txBox="1">
            <a:spLocks noChangeArrowheads="1"/>
          </p:cNvSpPr>
          <p:nvPr/>
        </p:nvSpPr>
        <p:spPr bwMode="auto">
          <a:xfrm>
            <a:off x="1371600" y="5253038"/>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rgbClr val="008000"/>
                </a:solidFill>
              </a:rPr>
              <a:t>34% </a:t>
            </a:r>
            <a:r>
              <a:rPr lang="en-US" altLang="en-US" sz="1800"/>
              <a:t>use </a:t>
            </a:r>
          </a:p>
          <a:p>
            <a:pPr eaLnBrk="1" hangingPunct="1"/>
            <a:r>
              <a:rPr lang="en-US" altLang="en-US" sz="1800"/>
              <a:t>two styles naturally</a:t>
            </a:r>
          </a:p>
        </p:txBody>
      </p:sp>
      <p:sp>
        <p:nvSpPr>
          <p:cNvPr id="87048" name="TextBox 8"/>
          <p:cNvSpPr txBox="1">
            <a:spLocks noChangeArrowheads="1"/>
          </p:cNvSpPr>
          <p:nvPr/>
        </p:nvSpPr>
        <p:spPr bwMode="auto">
          <a:xfrm>
            <a:off x="990600" y="2971800"/>
            <a:ext cx="1752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600">
                <a:solidFill>
                  <a:srgbClr val="008000"/>
                </a:solidFill>
              </a:rPr>
              <a:t>54% </a:t>
            </a:r>
            <a:r>
              <a:rPr lang="en-US" altLang="en-US" sz="1800"/>
              <a:t>of managers </a:t>
            </a:r>
          </a:p>
          <a:p>
            <a:pPr eaLnBrk="1" hangingPunct="1"/>
            <a:r>
              <a:rPr lang="en-US" altLang="en-US" sz="1800"/>
              <a:t>use one style naturally</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ChangeArrowheads="1"/>
          </p:cNvSpPr>
          <p:nvPr/>
        </p:nvSpPr>
        <p:spPr bwMode="auto">
          <a:xfrm>
            <a:off x="0" y="0"/>
            <a:ext cx="9144000" cy="6553200"/>
          </a:xfrm>
          <a:prstGeom prst="rect">
            <a:avLst/>
          </a:prstGeom>
          <a:solidFill>
            <a:srgbClr val="F9F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89090" name="Rectangle 30"/>
          <p:cNvSpPr>
            <a:spLocks noGrp="1" noChangeArrowheads="1"/>
          </p:cNvSpPr>
          <p:nvPr>
            <p:ph type="title" idx="4294967295"/>
          </p:nvPr>
        </p:nvSpPr>
        <p:spPr bwMode="auto">
          <a:xfrm>
            <a:off x="0" y="304800"/>
            <a:ext cx="91440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mtClean="0">
                <a:solidFill>
                  <a:srgbClr val="008000"/>
                </a:solidFill>
                <a:ea typeface="ＭＳ Ｐゴシック" pitchFamily="34" charset="-128"/>
              </a:rPr>
              <a:t>Why Match?</a:t>
            </a:r>
            <a:br>
              <a:rPr lang="en-US" altLang="en-US" smtClean="0">
                <a:solidFill>
                  <a:srgbClr val="008000"/>
                </a:solidFill>
                <a:ea typeface="ＭＳ Ｐゴシック" pitchFamily="34" charset="-128"/>
              </a:rPr>
            </a:br>
            <a:endParaRPr lang="en-US" altLang="en-US" smtClean="0">
              <a:solidFill>
                <a:srgbClr val="008000"/>
              </a:solidFill>
              <a:ea typeface="ＭＳ Ｐゴシック" pitchFamily="34" charset="-128"/>
            </a:endParaRPr>
          </a:p>
        </p:txBody>
      </p:sp>
      <p:sp>
        <p:nvSpPr>
          <p:cNvPr id="41" name="Rectangle 40"/>
          <p:cNvSpPr/>
          <p:nvPr/>
        </p:nvSpPr>
        <p:spPr>
          <a:xfrm>
            <a:off x="387350" y="1600200"/>
            <a:ext cx="8382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092" name="Text Box 29"/>
          <p:cNvSpPr txBox="1">
            <a:spLocks noChangeArrowheads="1"/>
          </p:cNvSpPr>
          <p:nvPr/>
        </p:nvSpPr>
        <p:spPr bwMode="auto">
          <a:xfrm>
            <a:off x="1003300" y="3024188"/>
            <a:ext cx="1544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600" b="1">
                <a:latin typeface="Calibri" pitchFamily="34" charset="0"/>
              </a:rPr>
              <a:t>Self-Reliant Achiever</a:t>
            </a:r>
          </a:p>
        </p:txBody>
      </p:sp>
      <p:sp>
        <p:nvSpPr>
          <p:cNvPr id="89093" name="Text Box 28"/>
          <p:cNvSpPr txBox="1">
            <a:spLocks noChangeArrowheads="1"/>
          </p:cNvSpPr>
          <p:nvPr/>
        </p:nvSpPr>
        <p:spPr bwMode="auto">
          <a:xfrm>
            <a:off x="2971800" y="2971800"/>
            <a:ext cx="1501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600" b="1">
                <a:latin typeface="Calibri" pitchFamily="34" charset="0"/>
              </a:rPr>
              <a:t>Capable, but Cautious, Performer</a:t>
            </a:r>
          </a:p>
        </p:txBody>
      </p:sp>
      <p:sp>
        <p:nvSpPr>
          <p:cNvPr id="89094" name="Text Box 26"/>
          <p:cNvSpPr txBox="1">
            <a:spLocks noChangeArrowheads="1"/>
          </p:cNvSpPr>
          <p:nvPr/>
        </p:nvSpPr>
        <p:spPr bwMode="auto">
          <a:xfrm>
            <a:off x="6761163" y="3048000"/>
            <a:ext cx="1514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600" b="1">
                <a:solidFill>
                  <a:srgbClr val="000000"/>
                </a:solidFill>
                <a:latin typeface="Calibri" pitchFamily="34" charset="0"/>
              </a:rPr>
              <a:t>Enthusiastic Beginner</a:t>
            </a:r>
          </a:p>
        </p:txBody>
      </p:sp>
      <p:sp>
        <p:nvSpPr>
          <p:cNvPr id="89095" name="Text Box 27"/>
          <p:cNvSpPr txBox="1">
            <a:spLocks noChangeArrowheads="1"/>
          </p:cNvSpPr>
          <p:nvPr/>
        </p:nvSpPr>
        <p:spPr bwMode="auto">
          <a:xfrm>
            <a:off x="4800600" y="3048000"/>
            <a:ext cx="1474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600" b="1">
                <a:latin typeface="Calibri" pitchFamily="34" charset="0"/>
              </a:rPr>
              <a:t>Disillusioned Learner</a:t>
            </a:r>
          </a:p>
        </p:txBody>
      </p:sp>
      <p:sp>
        <p:nvSpPr>
          <p:cNvPr id="113673" name="Rectangle 2"/>
          <p:cNvSpPr>
            <a:spLocks noChangeArrowheads="1"/>
          </p:cNvSpPr>
          <p:nvPr/>
        </p:nvSpPr>
        <p:spPr bwMode="auto">
          <a:xfrm>
            <a:off x="6946900" y="3810000"/>
            <a:ext cx="1143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595959"/>
                </a:solidFill>
                <a:latin typeface="Calibri" pitchFamily="34" charset="0"/>
              </a:rPr>
              <a:t>10%</a:t>
            </a:r>
          </a:p>
        </p:txBody>
      </p:sp>
      <p:sp>
        <p:nvSpPr>
          <p:cNvPr id="113674" name="Rectangle 3"/>
          <p:cNvSpPr>
            <a:spLocks noChangeArrowheads="1"/>
          </p:cNvSpPr>
          <p:nvPr/>
        </p:nvSpPr>
        <p:spPr bwMode="auto">
          <a:xfrm>
            <a:off x="4889500" y="3810000"/>
            <a:ext cx="1295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595959"/>
                </a:solidFill>
                <a:latin typeface="Calibri" pitchFamily="34" charset="0"/>
              </a:rPr>
              <a:t>25%</a:t>
            </a:r>
          </a:p>
        </p:txBody>
      </p:sp>
      <p:sp>
        <p:nvSpPr>
          <p:cNvPr id="113675" name="Rectangle 4"/>
          <p:cNvSpPr>
            <a:spLocks noChangeArrowheads="1"/>
          </p:cNvSpPr>
          <p:nvPr/>
        </p:nvSpPr>
        <p:spPr bwMode="auto">
          <a:xfrm>
            <a:off x="3074988" y="3810000"/>
            <a:ext cx="1295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595959"/>
                </a:solidFill>
                <a:latin typeface="Calibri" pitchFamily="34" charset="0"/>
              </a:rPr>
              <a:t>50%</a:t>
            </a:r>
          </a:p>
        </p:txBody>
      </p:sp>
      <p:sp>
        <p:nvSpPr>
          <p:cNvPr id="2" name="Rectangle 5"/>
          <p:cNvSpPr>
            <a:spLocks noChangeArrowheads="1"/>
          </p:cNvSpPr>
          <p:nvPr/>
        </p:nvSpPr>
        <p:spPr bwMode="auto">
          <a:xfrm>
            <a:off x="1204913" y="3810000"/>
            <a:ext cx="1143000" cy="585788"/>
          </a:xfrm>
          <a:prstGeom prst="rect">
            <a:avLst/>
          </a:prstGeom>
          <a:noFill/>
          <a:ln w="9525">
            <a:noFill/>
            <a:miter lim="800000"/>
            <a:headEnd/>
            <a:tailEnd/>
          </a:ln>
        </p:spPr>
        <p:txBody>
          <a:bodyPr lIns="92075" tIns="46038" rIns="92075" bIns="46038">
            <a:spAutoFit/>
          </a:bodyPr>
          <a:lstStyle/>
          <a:p>
            <a:pPr algn="ctr" eaLnBrk="0" hangingPunct="0">
              <a:spcBef>
                <a:spcPct val="50000"/>
              </a:spcBef>
              <a:defRPr/>
            </a:pPr>
            <a:r>
              <a:rPr lang="en-US" sz="3200" b="1">
                <a:solidFill>
                  <a:schemeClr val="tx1">
                    <a:lumMod val="65000"/>
                    <a:lumOff val="35000"/>
                  </a:schemeClr>
                </a:solidFill>
                <a:latin typeface="Calibri" pitchFamily="-104" charset="0"/>
                <a:ea typeface="ＭＳ Ｐゴシック" pitchFamily="-104" charset="-128"/>
                <a:cs typeface="ＭＳ Ｐゴシック" pitchFamily="-104" charset="-128"/>
              </a:rPr>
              <a:t>15%</a:t>
            </a:r>
          </a:p>
        </p:txBody>
      </p:sp>
      <p:sp>
        <p:nvSpPr>
          <p:cNvPr id="89100" name="Rectangle 6"/>
          <p:cNvSpPr>
            <a:spLocks noChangeArrowheads="1"/>
          </p:cNvSpPr>
          <p:nvPr/>
        </p:nvSpPr>
        <p:spPr bwMode="auto">
          <a:xfrm>
            <a:off x="876300" y="5815013"/>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800">
                <a:latin typeface="Calibri" pitchFamily="34" charset="0"/>
              </a:rPr>
              <a:t>Critical Task Distribution</a:t>
            </a:r>
            <a:endParaRPr lang="en-US" altLang="en-US" sz="2800" b="1">
              <a:latin typeface="Calibri" pitchFamily="34" charset="0"/>
            </a:endParaRPr>
          </a:p>
        </p:txBody>
      </p:sp>
      <p:pic>
        <p:nvPicPr>
          <p:cNvPr id="89101" name="Picture 24" descr="D1 icon 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984375"/>
            <a:ext cx="8747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26" descr="D1 icon 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1984375"/>
            <a:ext cx="8731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28" descr="D1 icon 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0638" y="1984375"/>
            <a:ext cx="8747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Picture 29" descr="D1 icon RG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1838" y="1984375"/>
            <a:ext cx="87312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6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P spid="113674" grpId="0"/>
      <p:bldP spid="113675"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p:cNvSpPr>
            <a:spLocks noChangeArrowheads="1"/>
          </p:cNvSpPr>
          <p:nvPr/>
        </p:nvSpPr>
        <p:spPr bwMode="auto">
          <a:xfrm>
            <a:off x="0" y="304800"/>
            <a:ext cx="9144000" cy="5638800"/>
          </a:xfrm>
          <a:prstGeom prst="rect">
            <a:avLst/>
          </a:prstGeom>
          <a:solidFill>
            <a:srgbClr val="F9F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93186" name="AutoShape 2"/>
          <p:cNvSpPr>
            <a:spLocks noChangeArrowheads="1"/>
          </p:cNvSpPr>
          <p:nvPr/>
        </p:nvSpPr>
        <p:spPr bwMode="auto">
          <a:xfrm>
            <a:off x="4017963" y="3048000"/>
            <a:ext cx="685800" cy="1066800"/>
          </a:xfrm>
          <a:prstGeom prst="rtTriangle">
            <a:avLst/>
          </a:prstGeom>
          <a:solidFill>
            <a:srgbClr val="86B845"/>
          </a:solidFill>
          <a:ln>
            <a:noFill/>
          </a:ln>
          <a:extLst>
            <a:ext uri="{91240B29-F687-4F45-9708-019B960494DF}">
              <a14:hiddenLine xmlns:a14="http://schemas.microsoft.com/office/drawing/2010/main" w="9525">
                <a:solidFill>
                  <a:srgbClr val="000000"/>
                </a:solidFill>
                <a:miter lim="800000"/>
                <a:headEnd/>
                <a:tailEnd type="none" w="sm" len="sm"/>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22531" name="Rectangle 3"/>
          <p:cNvSpPr>
            <a:spLocks noGrp="1" noChangeArrowheads="1"/>
          </p:cNvSpPr>
          <p:nvPr>
            <p:ph type="title" idx="4294967295"/>
          </p:nvPr>
        </p:nvSpPr>
        <p:spPr>
          <a:xfrm>
            <a:off x="457200" y="1112838"/>
            <a:ext cx="8686800" cy="487362"/>
          </a:xfrm>
          <a:prstGeom prst="rect">
            <a:avLst/>
          </a:prstGeom>
        </p:spPr>
        <p:txBody>
          <a:bodyPr>
            <a:normAutofit fontScale="90000"/>
          </a:bodyPr>
          <a:lstStyle/>
          <a:p>
            <a:pPr>
              <a:lnSpc>
                <a:spcPct val="80000"/>
              </a:lnSpc>
              <a:defRPr/>
            </a:pPr>
            <a:r>
              <a:rPr lang="en-US" dirty="0" smtClean="0">
                <a:solidFill>
                  <a:srgbClr val="008000"/>
                </a:solidFill>
                <a:latin typeface="+mn-lt"/>
                <a:ea typeface="+mj-ea"/>
                <a:cs typeface="+mj-cs"/>
              </a:rPr>
              <a:t>With Effective Leadership, </a:t>
            </a:r>
            <a:br>
              <a:rPr lang="en-US" dirty="0" smtClean="0">
                <a:solidFill>
                  <a:srgbClr val="008000"/>
                </a:solidFill>
                <a:latin typeface="+mn-lt"/>
                <a:ea typeface="+mj-ea"/>
                <a:cs typeface="+mj-cs"/>
              </a:rPr>
            </a:br>
            <a:r>
              <a:rPr lang="en-US" dirty="0" smtClean="0">
                <a:solidFill>
                  <a:srgbClr val="008000"/>
                </a:solidFill>
                <a:latin typeface="+mn-lt"/>
                <a:ea typeface="+mj-ea"/>
                <a:cs typeface="+mj-cs"/>
              </a:rPr>
              <a:t>What Economics Are Possible?</a:t>
            </a:r>
          </a:p>
        </p:txBody>
      </p:sp>
      <p:sp>
        <p:nvSpPr>
          <p:cNvPr id="93188" name="Line 4"/>
          <p:cNvSpPr>
            <a:spLocks noChangeShapeType="1"/>
          </p:cNvSpPr>
          <p:nvPr/>
        </p:nvSpPr>
        <p:spPr bwMode="auto">
          <a:xfrm>
            <a:off x="3671888" y="2703513"/>
            <a:ext cx="0" cy="259873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89" name="Rectangle 5"/>
          <p:cNvSpPr>
            <a:spLocks noChangeArrowheads="1"/>
          </p:cNvSpPr>
          <p:nvPr/>
        </p:nvSpPr>
        <p:spPr bwMode="auto">
          <a:xfrm rot="-5400000">
            <a:off x="1577182" y="3559969"/>
            <a:ext cx="2230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2000">
                <a:solidFill>
                  <a:srgbClr val="7F7F7F"/>
                </a:solidFill>
                <a:latin typeface="Calibri" pitchFamily="34" charset="0"/>
              </a:rPr>
              <a:t>NET ECONOMIC CONTRIBUTION</a:t>
            </a:r>
          </a:p>
        </p:txBody>
      </p:sp>
      <p:sp>
        <p:nvSpPr>
          <p:cNvPr id="93190" name="Rectangle 6"/>
          <p:cNvSpPr>
            <a:spLocks noChangeArrowheads="1"/>
          </p:cNvSpPr>
          <p:nvPr/>
        </p:nvSpPr>
        <p:spPr bwMode="auto">
          <a:xfrm>
            <a:off x="3255963" y="33655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b="1">
                <a:solidFill>
                  <a:srgbClr val="7F7F7F"/>
                </a:solidFill>
                <a:latin typeface="Calibri" pitchFamily="34" charset="0"/>
              </a:rPr>
              <a:t>(+)</a:t>
            </a:r>
          </a:p>
        </p:txBody>
      </p:sp>
      <p:sp>
        <p:nvSpPr>
          <p:cNvPr id="93191" name="Rectangle 7"/>
          <p:cNvSpPr>
            <a:spLocks noChangeArrowheads="1"/>
          </p:cNvSpPr>
          <p:nvPr/>
        </p:nvSpPr>
        <p:spPr bwMode="auto">
          <a:xfrm>
            <a:off x="3263900" y="4618038"/>
            <a:ext cx="576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b="1">
                <a:solidFill>
                  <a:srgbClr val="7F7F7F"/>
                </a:solidFill>
                <a:latin typeface="Calibri" pitchFamily="34" charset="0"/>
              </a:rPr>
              <a:t>(-)</a:t>
            </a:r>
          </a:p>
        </p:txBody>
      </p:sp>
      <p:sp>
        <p:nvSpPr>
          <p:cNvPr id="233480" name="Rectangle 8"/>
          <p:cNvSpPr>
            <a:spLocks noChangeArrowheads="1"/>
          </p:cNvSpPr>
          <p:nvPr/>
        </p:nvSpPr>
        <p:spPr bwMode="auto">
          <a:xfrm>
            <a:off x="4295775" y="4997450"/>
            <a:ext cx="2554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600">
                <a:solidFill>
                  <a:srgbClr val="7F7F7F"/>
                </a:solidFill>
                <a:latin typeface="Calibri" pitchFamily="34" charset="0"/>
              </a:rPr>
              <a:t>Development Levels</a:t>
            </a:r>
          </a:p>
        </p:txBody>
      </p:sp>
      <p:sp>
        <p:nvSpPr>
          <p:cNvPr id="93193" name="Rectangle 9"/>
          <p:cNvSpPr>
            <a:spLocks noChangeArrowheads="1"/>
          </p:cNvSpPr>
          <p:nvPr/>
        </p:nvSpPr>
        <p:spPr bwMode="auto">
          <a:xfrm>
            <a:off x="3360738" y="3998913"/>
            <a:ext cx="2682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1200">
                <a:latin typeface="Calibri" pitchFamily="34" charset="0"/>
              </a:rPr>
              <a:t>0</a:t>
            </a:r>
          </a:p>
        </p:txBody>
      </p:sp>
      <p:sp>
        <p:nvSpPr>
          <p:cNvPr id="93194" name="Arc 10"/>
          <p:cNvSpPr>
            <a:spLocks/>
          </p:cNvSpPr>
          <p:nvPr/>
        </p:nvSpPr>
        <p:spPr bwMode="auto">
          <a:xfrm>
            <a:off x="4017963" y="2779713"/>
            <a:ext cx="2662237" cy="1765300"/>
          </a:xfrm>
          <a:custGeom>
            <a:avLst/>
            <a:gdLst>
              <a:gd name="T0" fmla="*/ 2147483647 w 21805"/>
              <a:gd name="T1" fmla="*/ 2147483647 h 21695"/>
              <a:gd name="T2" fmla="*/ 0 w 21805"/>
              <a:gd name="T3" fmla="*/ 0 h 21695"/>
              <a:gd name="T4" fmla="*/ 2147483647 w 21805"/>
              <a:gd name="T5" fmla="*/ 2147483647 h 21695"/>
              <a:gd name="T6" fmla="*/ 0 60000 65536"/>
              <a:gd name="T7" fmla="*/ 0 60000 65536"/>
              <a:gd name="T8" fmla="*/ 0 60000 65536"/>
              <a:gd name="T9" fmla="*/ 0 w 21805"/>
              <a:gd name="T10" fmla="*/ 0 h 21695"/>
              <a:gd name="T11" fmla="*/ 21805 w 21805"/>
              <a:gd name="T12" fmla="*/ 21695 h 21695"/>
            </a:gdLst>
            <a:ahLst/>
            <a:cxnLst>
              <a:cxn ang="T6">
                <a:pos x="T0" y="T1"/>
              </a:cxn>
              <a:cxn ang="T7">
                <a:pos x="T2" y="T3"/>
              </a:cxn>
              <a:cxn ang="T8">
                <a:pos x="T4" y="T5"/>
              </a:cxn>
            </a:cxnLst>
            <a:rect l="T9" t="T10" r="T11" b="T12"/>
            <a:pathLst>
              <a:path w="21805" h="21695" fill="none" extrusionOk="0">
                <a:moveTo>
                  <a:pt x="21805" y="21694"/>
                </a:moveTo>
                <a:cubicBezTo>
                  <a:pt x="21736" y="21694"/>
                  <a:pt x="21668" y="21694"/>
                  <a:pt x="21600" y="21695"/>
                </a:cubicBezTo>
                <a:cubicBezTo>
                  <a:pt x="9670" y="21695"/>
                  <a:pt x="0" y="12024"/>
                  <a:pt x="0" y="95"/>
                </a:cubicBezTo>
                <a:cubicBezTo>
                  <a:pt x="-1" y="63"/>
                  <a:pt x="0" y="31"/>
                  <a:pt x="0" y="0"/>
                </a:cubicBezTo>
              </a:path>
              <a:path w="21805" h="21695" stroke="0" extrusionOk="0">
                <a:moveTo>
                  <a:pt x="21805" y="21694"/>
                </a:moveTo>
                <a:cubicBezTo>
                  <a:pt x="21736" y="21694"/>
                  <a:pt x="21668" y="21694"/>
                  <a:pt x="21600" y="21695"/>
                </a:cubicBezTo>
                <a:cubicBezTo>
                  <a:pt x="9670" y="21695"/>
                  <a:pt x="0" y="12024"/>
                  <a:pt x="0" y="95"/>
                </a:cubicBezTo>
                <a:cubicBezTo>
                  <a:pt x="-1" y="63"/>
                  <a:pt x="0" y="31"/>
                  <a:pt x="0" y="0"/>
                </a:cubicBezTo>
                <a:lnTo>
                  <a:pt x="21600" y="95"/>
                </a:lnTo>
                <a:lnTo>
                  <a:pt x="21805" y="21694"/>
                </a:lnTo>
                <a:close/>
              </a:path>
            </a:pathLst>
          </a:custGeom>
          <a:noFill/>
          <a:ln w="57150" cap="rnd">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3483" name="Rectangle 11"/>
          <p:cNvSpPr>
            <a:spLocks noChangeArrowheads="1"/>
          </p:cNvSpPr>
          <p:nvPr/>
        </p:nvSpPr>
        <p:spPr bwMode="auto">
          <a:xfrm>
            <a:off x="6227763" y="4364038"/>
            <a:ext cx="369887" cy="400050"/>
          </a:xfrm>
          <a:prstGeom prst="rect">
            <a:avLst/>
          </a:prstGeom>
          <a:noFill/>
          <a:ln w="9525">
            <a:noFill/>
            <a:miter lim="800000"/>
            <a:headEnd/>
            <a:tailEnd/>
          </a:ln>
          <a:effec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2000">
                <a:effectLst>
                  <a:outerShdw blurRad="38100" dist="38100" dir="2700000" algn="tl">
                    <a:srgbClr val="C0C0C0"/>
                  </a:outerShdw>
                </a:effectLst>
                <a:latin typeface="Calibri" pitchFamily="34" charset="0"/>
              </a:rPr>
              <a:t>X</a:t>
            </a:r>
          </a:p>
        </p:txBody>
      </p:sp>
      <p:sp>
        <p:nvSpPr>
          <p:cNvPr id="233484" name="Rectangle 12"/>
          <p:cNvSpPr>
            <a:spLocks noChangeArrowheads="1"/>
          </p:cNvSpPr>
          <p:nvPr/>
        </p:nvSpPr>
        <p:spPr bwMode="auto">
          <a:xfrm>
            <a:off x="5465763" y="4227513"/>
            <a:ext cx="368300" cy="400050"/>
          </a:xfrm>
          <a:prstGeom prst="rect">
            <a:avLst/>
          </a:prstGeom>
          <a:noFill/>
          <a:ln w="9525">
            <a:noFill/>
            <a:miter lim="800000"/>
            <a:headEnd/>
            <a:tailEnd/>
          </a:ln>
          <a:effec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2000">
                <a:effectLst>
                  <a:outerShdw blurRad="38100" dist="38100" dir="2700000" algn="tl">
                    <a:srgbClr val="C0C0C0"/>
                  </a:outerShdw>
                </a:effectLst>
                <a:latin typeface="Calibri" pitchFamily="34" charset="0"/>
              </a:rPr>
              <a:t>X</a:t>
            </a:r>
          </a:p>
        </p:txBody>
      </p:sp>
      <p:sp>
        <p:nvSpPr>
          <p:cNvPr id="233485" name="Rectangle 13"/>
          <p:cNvSpPr>
            <a:spLocks noChangeArrowheads="1"/>
          </p:cNvSpPr>
          <p:nvPr/>
        </p:nvSpPr>
        <p:spPr bwMode="auto">
          <a:xfrm>
            <a:off x="3876675" y="2879725"/>
            <a:ext cx="369888" cy="400050"/>
          </a:xfrm>
          <a:prstGeom prst="rect">
            <a:avLst/>
          </a:prstGeom>
          <a:noFill/>
          <a:ln w="9525">
            <a:noFill/>
            <a:miter lim="800000"/>
            <a:headEnd/>
            <a:tailEnd/>
          </a:ln>
          <a:effec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2000">
                <a:effectLst>
                  <a:outerShdw blurRad="38100" dist="38100" dir="2700000" algn="tl">
                    <a:srgbClr val="C0C0C0"/>
                  </a:outerShdw>
                </a:effectLst>
                <a:latin typeface="Calibri" pitchFamily="34" charset="0"/>
              </a:rPr>
              <a:t>X</a:t>
            </a:r>
          </a:p>
        </p:txBody>
      </p:sp>
      <p:sp>
        <p:nvSpPr>
          <p:cNvPr id="93198" name="AutoShape 14"/>
          <p:cNvSpPr>
            <a:spLocks noChangeArrowheads="1"/>
          </p:cNvSpPr>
          <p:nvPr/>
        </p:nvSpPr>
        <p:spPr bwMode="auto">
          <a:xfrm>
            <a:off x="4551363" y="3886200"/>
            <a:ext cx="381000" cy="228600"/>
          </a:xfrm>
          <a:prstGeom prst="rtTriangle">
            <a:avLst/>
          </a:prstGeom>
          <a:solidFill>
            <a:srgbClr val="FFD43C"/>
          </a:solidFill>
          <a:ln>
            <a:noFill/>
          </a:ln>
          <a:extLst>
            <a:ext uri="{91240B29-F687-4F45-9708-019B960494DF}">
              <a14:hiddenLine xmlns:a14="http://schemas.microsoft.com/office/drawing/2010/main" w="9525">
                <a:solidFill>
                  <a:srgbClr val="000000"/>
                </a:solidFill>
                <a:miter lim="800000"/>
                <a:headEnd/>
                <a:tailEnd type="none" w="sm" len="sm"/>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grpSp>
        <p:nvGrpSpPr>
          <p:cNvPr id="93199" name="Group 15"/>
          <p:cNvGrpSpPr>
            <a:grpSpLocks/>
          </p:cNvGrpSpPr>
          <p:nvPr/>
        </p:nvGrpSpPr>
        <p:grpSpPr bwMode="auto">
          <a:xfrm>
            <a:off x="3709988" y="3810000"/>
            <a:ext cx="2928937" cy="468313"/>
            <a:chOff x="1392" y="2194"/>
            <a:chExt cx="2256" cy="422"/>
          </a:xfrm>
        </p:grpSpPr>
        <p:sp>
          <p:nvSpPr>
            <p:cNvPr id="93201" name="Line 16"/>
            <p:cNvSpPr>
              <a:spLocks noChangeShapeType="1"/>
            </p:cNvSpPr>
            <p:nvPr/>
          </p:nvSpPr>
          <p:spPr bwMode="auto">
            <a:xfrm>
              <a:off x="1392" y="2472"/>
              <a:ext cx="2233" cy="0"/>
            </a:xfrm>
            <a:prstGeom prst="line">
              <a:avLst/>
            </a:prstGeom>
            <a:noFill/>
            <a:ln w="12700">
              <a:solidFill>
                <a:schemeClr val="tx1"/>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202" name="Line 17"/>
            <p:cNvSpPr>
              <a:spLocks noChangeShapeType="1"/>
            </p:cNvSpPr>
            <p:nvPr/>
          </p:nvSpPr>
          <p:spPr bwMode="auto">
            <a:xfrm>
              <a:off x="1920" y="2328"/>
              <a:ext cx="0" cy="2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203" name="Line 18"/>
            <p:cNvSpPr>
              <a:spLocks noChangeShapeType="1"/>
            </p:cNvSpPr>
            <p:nvPr/>
          </p:nvSpPr>
          <p:spPr bwMode="auto">
            <a:xfrm>
              <a:off x="2544" y="2328"/>
              <a:ext cx="0" cy="2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204" name="Line 19"/>
            <p:cNvSpPr>
              <a:spLocks noChangeShapeType="1"/>
            </p:cNvSpPr>
            <p:nvPr/>
          </p:nvSpPr>
          <p:spPr bwMode="auto">
            <a:xfrm>
              <a:off x="3120" y="2328"/>
              <a:ext cx="0" cy="2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0"/>
            <p:cNvSpPr>
              <a:spLocks noChangeShapeType="1"/>
            </p:cNvSpPr>
            <p:nvPr/>
          </p:nvSpPr>
          <p:spPr bwMode="auto">
            <a:xfrm>
              <a:off x="3648" y="2328"/>
              <a:ext cx="0" cy="2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206" name="Rectangle 21"/>
            <p:cNvSpPr>
              <a:spLocks noChangeArrowheads="1"/>
            </p:cNvSpPr>
            <p:nvPr/>
          </p:nvSpPr>
          <p:spPr bwMode="auto">
            <a:xfrm>
              <a:off x="1500" y="2194"/>
              <a:ext cx="38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solidFill>
                    <a:schemeClr val="tx2"/>
                  </a:solidFill>
                  <a:latin typeface="Calibri" pitchFamily="34" charset="0"/>
                </a:rPr>
                <a:t>D4</a:t>
              </a:r>
            </a:p>
          </p:txBody>
        </p:sp>
        <p:sp>
          <p:nvSpPr>
            <p:cNvPr id="93207" name="Rectangle 22"/>
            <p:cNvSpPr>
              <a:spLocks noChangeArrowheads="1"/>
            </p:cNvSpPr>
            <p:nvPr/>
          </p:nvSpPr>
          <p:spPr bwMode="auto">
            <a:xfrm>
              <a:off x="2064" y="2194"/>
              <a:ext cx="38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solidFill>
                    <a:schemeClr val="tx2"/>
                  </a:solidFill>
                  <a:latin typeface="Calibri" pitchFamily="34" charset="0"/>
                </a:rPr>
                <a:t>D3</a:t>
              </a:r>
            </a:p>
          </p:txBody>
        </p:sp>
        <p:sp>
          <p:nvSpPr>
            <p:cNvPr id="93208" name="Rectangle 23"/>
            <p:cNvSpPr>
              <a:spLocks noChangeArrowheads="1"/>
            </p:cNvSpPr>
            <p:nvPr/>
          </p:nvSpPr>
          <p:spPr bwMode="auto">
            <a:xfrm>
              <a:off x="2660" y="2194"/>
              <a:ext cx="38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solidFill>
                    <a:schemeClr val="tx2"/>
                  </a:solidFill>
                  <a:latin typeface="Calibri" pitchFamily="34" charset="0"/>
                </a:rPr>
                <a:t>D2</a:t>
              </a:r>
            </a:p>
          </p:txBody>
        </p:sp>
        <p:sp>
          <p:nvSpPr>
            <p:cNvPr id="93209" name="Rectangle 24"/>
            <p:cNvSpPr>
              <a:spLocks noChangeArrowheads="1"/>
            </p:cNvSpPr>
            <p:nvPr/>
          </p:nvSpPr>
          <p:spPr bwMode="auto">
            <a:xfrm>
              <a:off x="3190" y="2194"/>
              <a:ext cx="38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1800">
                  <a:solidFill>
                    <a:schemeClr val="tx2"/>
                  </a:solidFill>
                  <a:latin typeface="Calibri" pitchFamily="34" charset="0"/>
                </a:rPr>
                <a:t>D1</a:t>
              </a:r>
            </a:p>
          </p:txBody>
        </p:sp>
      </p:grpSp>
      <p:sp>
        <p:nvSpPr>
          <p:cNvPr id="233497" name="Rectangle 25"/>
          <p:cNvSpPr>
            <a:spLocks noChangeArrowheads="1"/>
          </p:cNvSpPr>
          <p:nvPr/>
        </p:nvSpPr>
        <p:spPr bwMode="auto">
          <a:xfrm>
            <a:off x="4410075" y="3429000"/>
            <a:ext cx="369888" cy="400050"/>
          </a:xfrm>
          <a:prstGeom prst="rect">
            <a:avLst/>
          </a:prstGeom>
          <a:noFill/>
          <a:ln w="9525">
            <a:noFill/>
            <a:miter lim="800000"/>
            <a:headEnd/>
            <a:tailEnd/>
          </a:ln>
          <a:effectLst/>
        </p:spPr>
        <p:txBody>
          <a:bodyPr lIns="92075" tIns="46038" rIns="92075" bIns="46038">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2000">
                <a:effectLst>
                  <a:outerShdw blurRad="38100" dist="38100" dir="2700000" algn="tl">
                    <a:srgbClr val="C0C0C0"/>
                  </a:outerShdw>
                </a:effectLst>
                <a:latin typeface="Calibri" pitchFamily="34"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3480"/>
                                        </p:tgtEl>
                                        <p:attrNameLst>
                                          <p:attrName>style.visibility</p:attrName>
                                        </p:attrNameLst>
                                      </p:cBhvr>
                                      <p:to>
                                        <p:strVal val="visible"/>
                                      </p:to>
                                    </p:set>
                                    <p:animEffect transition="in" filter="wipe(left)">
                                      <p:cBhvr>
                                        <p:cTn id="7" dur="500"/>
                                        <p:tgtEl>
                                          <p:spTgt spid="233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9" descr="worst bos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17713"/>
            <a:ext cx="6324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Box 3"/>
          <p:cNvSpPr txBox="1">
            <a:spLocks noChangeArrowheads="1"/>
          </p:cNvSpPr>
          <p:nvPr/>
        </p:nvSpPr>
        <p:spPr bwMode="auto">
          <a:xfrm>
            <a:off x="4572000" y="381000"/>
            <a:ext cx="38862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80000"/>
              </a:lnSpc>
            </a:pPr>
            <a:r>
              <a:rPr lang="en-US" altLang="en-US" sz="2800">
                <a:solidFill>
                  <a:srgbClr val="7F7F7F"/>
                </a:solidFill>
                <a:latin typeface="Calibri" pitchFamily="34" charset="0"/>
              </a:rPr>
              <a:t>Matching 	</a:t>
            </a:r>
            <a:br>
              <a:rPr lang="en-US" altLang="en-US" sz="2800">
                <a:solidFill>
                  <a:srgbClr val="7F7F7F"/>
                </a:solidFill>
                <a:latin typeface="Calibri" pitchFamily="34" charset="0"/>
              </a:rPr>
            </a:br>
            <a:r>
              <a:rPr lang="en-US" altLang="en-US" sz="2800">
                <a:solidFill>
                  <a:srgbClr val="7F7F7F"/>
                </a:solidFill>
                <a:latin typeface="Calibri" pitchFamily="34" charset="0"/>
              </a:rPr>
              <a:t>	 takes</a:t>
            </a:r>
          </a:p>
          <a:p>
            <a:pPr eaLnBrk="1" hangingPunct="1"/>
            <a:r>
              <a:rPr lang="en-US" altLang="en-US" sz="2800" b="1">
                <a:solidFill>
                  <a:srgbClr val="008000"/>
                </a:solidFill>
                <a:latin typeface="Calibri" pitchFamily="34" charset="0"/>
              </a:rPr>
              <a:t>		</a:t>
            </a:r>
            <a:r>
              <a:rPr lang="en-US" altLang="en-US" sz="3600" b="1">
                <a:solidFill>
                  <a:schemeClr val="accent1"/>
                </a:solidFill>
                <a:latin typeface="Calibri" pitchFamily="34" charset="0"/>
              </a:rPr>
              <a:t>Practice</a:t>
            </a:r>
            <a:r>
              <a:rPr lang="en-US" altLang="en-US" sz="2800" b="1">
                <a:solidFill>
                  <a:srgbClr val="008000"/>
                </a:solidFill>
                <a:latin typeface="Calibri" pitchFamily="34" charset="0"/>
              </a:rPr>
              <a:t> </a:t>
            </a:r>
            <a:r>
              <a:rPr lang="en-US" altLang="en-US" sz="2800" b="1">
                <a:solidFill>
                  <a:srgbClr val="749805"/>
                </a:solidFill>
                <a:latin typeface="Calibri" pitchFamily="34" charset="0"/>
              </a:rPr>
              <a:t>…</a:t>
            </a:r>
          </a:p>
        </p:txBody>
      </p:sp>
      <p:grpSp>
        <p:nvGrpSpPr>
          <p:cNvPr id="95235" name="Group 4"/>
          <p:cNvGrpSpPr>
            <a:grpSpLocks/>
          </p:cNvGrpSpPr>
          <p:nvPr/>
        </p:nvGrpSpPr>
        <p:grpSpPr bwMode="auto">
          <a:xfrm>
            <a:off x="228600" y="228600"/>
            <a:ext cx="3886200" cy="5797550"/>
            <a:chOff x="4115315" y="1904943"/>
            <a:chExt cx="3018448" cy="4502592"/>
          </a:xfrm>
        </p:grpSpPr>
        <p:sp>
          <p:nvSpPr>
            <p:cNvPr id="95236" name="Rectangle 6"/>
            <p:cNvSpPr>
              <a:spLocks noChangeArrowheads="1"/>
            </p:cNvSpPr>
            <p:nvPr/>
          </p:nvSpPr>
          <p:spPr bwMode="auto">
            <a:xfrm>
              <a:off x="4115315" y="1904943"/>
              <a:ext cx="3018448" cy="4502592"/>
            </a:xfrm>
            <a:prstGeom prst="rect">
              <a:avLst/>
            </a:prstGeom>
            <a:solidFill>
              <a:schemeClr val="bg1"/>
            </a:solidFill>
            <a:ln w="9525">
              <a:solidFill>
                <a:srgbClr val="7F7F7F"/>
              </a:solidFill>
              <a:round/>
              <a:headEnd/>
              <a:tailEnd/>
            </a:ln>
            <a:effectLst>
              <a:outerShdw dist="38100" dir="2700000" algn="tl" rotWithShape="0">
                <a:srgbClr val="808080">
                  <a:alpha val="39998"/>
                </a:srgbClr>
              </a:outerShdw>
            </a:effec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2800"/>
            </a:p>
          </p:txBody>
        </p:sp>
        <p:pic>
          <p:nvPicPr>
            <p:cNvPr id="95237" name="Picture 7" descr="18334 SLII at a Glance poster thm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1679" y="2003900"/>
              <a:ext cx="2791958" cy="431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7" descr="Under and Over Supervision.png"/>
          <p:cNvPicPr>
            <a:picLocks noChangeAspect="1"/>
          </p:cNvPicPr>
          <p:nvPr/>
        </p:nvPicPr>
        <p:blipFill>
          <a:blip r:embed="rId3">
            <a:extLst>
              <a:ext uri="{28A0092B-C50C-407E-A947-70E740481C1C}">
                <a14:useLocalDpi xmlns:a14="http://schemas.microsoft.com/office/drawing/2010/main" val="0"/>
              </a:ext>
            </a:extLst>
          </a:blip>
          <a:srcRect b="4131"/>
          <a:stretch>
            <a:fillRect/>
          </a:stretch>
        </p:blipFill>
        <p:spPr bwMode="auto">
          <a:xfrm>
            <a:off x="0" y="2967038"/>
            <a:ext cx="910590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Content Placeholder 2"/>
          <p:cNvSpPr>
            <a:spLocks noGrp="1"/>
          </p:cNvSpPr>
          <p:nvPr>
            <p:ph idx="4294967295"/>
          </p:nvPr>
        </p:nvSpPr>
        <p:spPr bwMode="auto">
          <a:xfrm>
            <a:off x="0" y="347663"/>
            <a:ext cx="5521325" cy="549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marL="0" indent="0" eaLnBrk="1" hangingPunct="1">
              <a:buFontTx/>
              <a:buNone/>
            </a:pPr>
            <a:r>
              <a:rPr lang="en-US" altLang="en-US" sz="3600" smtClean="0">
                <a:solidFill>
                  <a:srgbClr val="595959"/>
                </a:solidFill>
                <a:ea typeface="ＭＳ Ｐゴシック" pitchFamily="34" charset="-128"/>
              </a:rPr>
              <a:t>Have you ever been</a:t>
            </a:r>
          </a:p>
        </p:txBody>
      </p:sp>
      <p:sp>
        <p:nvSpPr>
          <p:cNvPr id="5" name="Content Placeholder 2"/>
          <p:cNvSpPr txBox="1">
            <a:spLocks/>
          </p:cNvSpPr>
          <p:nvPr/>
        </p:nvSpPr>
        <p:spPr bwMode="auto">
          <a:xfrm>
            <a:off x="5110163" y="1098550"/>
            <a:ext cx="3784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spcAft>
                <a:spcPts val="1275"/>
              </a:spcAft>
              <a:buClr>
                <a:schemeClr val="tx1"/>
              </a:buClr>
            </a:pPr>
            <a:r>
              <a:rPr lang="en-US" altLang="en-US" sz="3200">
                <a:solidFill>
                  <a:srgbClr val="86B845"/>
                </a:solidFill>
                <a:latin typeface="Calibri" pitchFamily="34" charset="0"/>
              </a:rPr>
              <a:t>undersupervised?</a:t>
            </a:r>
          </a:p>
        </p:txBody>
      </p:sp>
      <p:sp>
        <p:nvSpPr>
          <p:cNvPr id="99332" name="Content Placeholder 2"/>
          <p:cNvSpPr txBox="1">
            <a:spLocks/>
          </p:cNvSpPr>
          <p:nvPr/>
        </p:nvSpPr>
        <p:spPr bwMode="auto">
          <a:xfrm>
            <a:off x="1031875" y="1073150"/>
            <a:ext cx="3784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spcAft>
                <a:spcPts val="1275"/>
              </a:spcAft>
              <a:buClr>
                <a:schemeClr val="tx1"/>
              </a:buClr>
            </a:pPr>
            <a:r>
              <a:rPr lang="en-US" altLang="en-US" sz="3200">
                <a:solidFill>
                  <a:srgbClr val="86B845"/>
                </a:solidFill>
                <a:latin typeface="Calibri" pitchFamily="34" charset="0"/>
              </a:rPr>
              <a:t>oversupervised?</a:t>
            </a:r>
          </a:p>
        </p:txBody>
      </p:sp>
      <p:sp>
        <p:nvSpPr>
          <p:cNvPr id="7" name="Content Placeholder 2"/>
          <p:cNvSpPr txBox="1">
            <a:spLocks/>
          </p:cNvSpPr>
          <p:nvPr/>
        </p:nvSpPr>
        <p:spPr bwMode="auto">
          <a:xfrm>
            <a:off x="1811338" y="2057400"/>
            <a:ext cx="55213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spcAft>
                <a:spcPts val="1275"/>
              </a:spcAft>
              <a:buClr>
                <a:schemeClr val="tx1"/>
              </a:buClr>
            </a:pPr>
            <a:r>
              <a:rPr lang="en-US" altLang="en-US" sz="4800">
                <a:solidFill>
                  <a:srgbClr val="7F7F7F"/>
                </a:solidFill>
                <a:latin typeface="Calibri" pitchFamily="34" charset="0"/>
              </a:rPr>
              <a:t>What is the </a:t>
            </a:r>
            <a:r>
              <a:rPr lang="en-US" altLang="en-US" sz="4800" b="1">
                <a:solidFill>
                  <a:srgbClr val="7F7F7F"/>
                </a:solidFill>
                <a:latin typeface="Calibri" pitchFamily="34" charset="0"/>
              </a:rPr>
              <a:t>IMPACT</a:t>
            </a:r>
            <a:r>
              <a:rPr lang="en-US" altLang="en-US" sz="4800">
                <a:solidFill>
                  <a:srgbClr val="7F7F7F"/>
                </a:solidFill>
                <a:latin typeface="Calibri"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06650"/>
            <a:ext cx="9144000" cy="2439988"/>
          </a:xfrm>
          <a:prstGeom prst="rect">
            <a:avLst/>
          </a:prstGeom>
          <a:solidFill>
            <a:srgbClr val="262626">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55392D"/>
              </a:solidFill>
            </a:endParaRPr>
          </a:p>
        </p:txBody>
      </p:sp>
      <p:sp>
        <p:nvSpPr>
          <p:cNvPr id="7" name="Rectangle 6"/>
          <p:cNvSpPr/>
          <p:nvPr/>
        </p:nvSpPr>
        <p:spPr bwMode="auto">
          <a:xfrm>
            <a:off x="1411288" y="2614613"/>
            <a:ext cx="3001962" cy="31130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bwMode="auto">
          <a:xfrm>
            <a:off x="1411288" y="1600200"/>
            <a:ext cx="3001962" cy="1039813"/>
          </a:xfrm>
          <a:prstGeom prst="rect">
            <a:avLst/>
          </a:prstGeom>
          <a:solidFill>
            <a:srgbClr val="73B5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380" name="Rectangle 5"/>
          <p:cNvSpPr>
            <a:spLocks noChangeArrowheads="1"/>
          </p:cNvSpPr>
          <p:nvPr/>
        </p:nvSpPr>
        <p:spPr bwMode="auto">
          <a:xfrm>
            <a:off x="1411288" y="1781175"/>
            <a:ext cx="2990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chemeClr val="bg1"/>
                </a:solidFill>
                <a:latin typeface="Calibri" pitchFamily="34" charset="0"/>
              </a:rPr>
              <a:t>The goal is a </a:t>
            </a:r>
          </a:p>
          <a:p>
            <a:pPr algn="ctr" eaLnBrk="1" hangingPunct="1"/>
            <a:r>
              <a:rPr lang="en-US" altLang="en-US" b="1">
                <a:solidFill>
                  <a:schemeClr val="bg1"/>
                </a:solidFill>
                <a:latin typeface="Calibri" pitchFamily="34" charset="0"/>
              </a:rPr>
              <a:t>MATCH</a:t>
            </a:r>
            <a:endParaRPr lang="en-US" altLang="en-US">
              <a:solidFill>
                <a:schemeClr val="bg1"/>
              </a:solidFill>
              <a:latin typeface="Calibri" pitchFamily="34" charset="0"/>
            </a:endParaRPr>
          </a:p>
        </p:txBody>
      </p:sp>
      <p:sp>
        <p:nvSpPr>
          <p:cNvPr id="101381" name="Rectangle 13"/>
          <p:cNvSpPr>
            <a:spLocks noChangeArrowheads="1"/>
          </p:cNvSpPr>
          <p:nvPr/>
        </p:nvSpPr>
        <p:spPr bwMode="auto">
          <a:xfrm>
            <a:off x="1912938" y="2911475"/>
            <a:ext cx="76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Clr>
                <a:srgbClr val="3C7630"/>
              </a:buClr>
              <a:buSzPct val="100000"/>
            </a:pPr>
            <a:r>
              <a:rPr lang="en-US" altLang="en-US">
                <a:latin typeface="Calibri" pitchFamily="34" charset="0"/>
              </a:rPr>
              <a:t>S1</a:t>
            </a:r>
          </a:p>
          <a:p>
            <a:pPr algn="ctr" eaLnBrk="1" hangingPunct="1">
              <a:buClr>
                <a:srgbClr val="3C7630"/>
              </a:buClr>
              <a:buSzPct val="100000"/>
            </a:pPr>
            <a:r>
              <a:rPr lang="en-US" altLang="en-US">
                <a:latin typeface="Calibri" pitchFamily="34" charset="0"/>
              </a:rPr>
              <a:t>S2</a:t>
            </a:r>
          </a:p>
          <a:p>
            <a:pPr algn="ctr" eaLnBrk="1" hangingPunct="1">
              <a:buClr>
                <a:srgbClr val="3C7630"/>
              </a:buClr>
              <a:buSzPct val="100000"/>
            </a:pPr>
            <a:r>
              <a:rPr lang="en-US" altLang="en-US">
                <a:latin typeface="Calibri" pitchFamily="34" charset="0"/>
              </a:rPr>
              <a:t>S3</a:t>
            </a:r>
          </a:p>
          <a:p>
            <a:pPr algn="ctr" eaLnBrk="1" hangingPunct="1">
              <a:buClr>
                <a:srgbClr val="3C7630"/>
              </a:buClr>
              <a:buSzPct val="100000"/>
            </a:pPr>
            <a:r>
              <a:rPr lang="en-US" altLang="en-US">
                <a:latin typeface="Calibri" pitchFamily="34" charset="0"/>
              </a:rPr>
              <a:t>S4</a:t>
            </a:r>
          </a:p>
        </p:txBody>
      </p:sp>
      <p:sp>
        <p:nvSpPr>
          <p:cNvPr id="101382" name="Rectangle 13"/>
          <p:cNvSpPr>
            <a:spLocks noChangeArrowheads="1"/>
          </p:cNvSpPr>
          <p:nvPr/>
        </p:nvSpPr>
        <p:spPr bwMode="auto">
          <a:xfrm>
            <a:off x="3014663" y="2911475"/>
            <a:ext cx="76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Clr>
                <a:srgbClr val="3C7630"/>
              </a:buClr>
              <a:buSzPct val="100000"/>
            </a:pPr>
            <a:r>
              <a:rPr lang="en-US" altLang="en-US">
                <a:latin typeface="Calibri" pitchFamily="34" charset="0"/>
              </a:rPr>
              <a:t>D1</a:t>
            </a:r>
          </a:p>
          <a:p>
            <a:pPr algn="ctr" eaLnBrk="1" hangingPunct="1">
              <a:buClr>
                <a:srgbClr val="3C7630"/>
              </a:buClr>
              <a:buSzPct val="100000"/>
            </a:pPr>
            <a:r>
              <a:rPr lang="en-US" altLang="en-US">
                <a:latin typeface="Calibri" pitchFamily="34" charset="0"/>
              </a:rPr>
              <a:t>D2</a:t>
            </a:r>
          </a:p>
          <a:p>
            <a:pPr algn="ctr" eaLnBrk="1" hangingPunct="1">
              <a:buClr>
                <a:srgbClr val="3C7630"/>
              </a:buClr>
              <a:buSzPct val="100000"/>
            </a:pPr>
            <a:r>
              <a:rPr lang="en-US" altLang="en-US">
                <a:latin typeface="Calibri" pitchFamily="34" charset="0"/>
              </a:rPr>
              <a:t>D3</a:t>
            </a:r>
          </a:p>
          <a:p>
            <a:pPr algn="ctr" eaLnBrk="1" hangingPunct="1">
              <a:buClr>
                <a:srgbClr val="3C7630"/>
              </a:buClr>
              <a:buSzPct val="100000"/>
            </a:pPr>
            <a:r>
              <a:rPr lang="en-US" altLang="en-US">
                <a:latin typeface="Calibri" pitchFamily="34" charset="0"/>
              </a:rPr>
              <a:t>D4</a:t>
            </a:r>
          </a:p>
        </p:txBody>
      </p:sp>
      <p:grpSp>
        <p:nvGrpSpPr>
          <p:cNvPr id="101383" name="Group 19"/>
          <p:cNvGrpSpPr>
            <a:grpSpLocks/>
          </p:cNvGrpSpPr>
          <p:nvPr/>
        </p:nvGrpSpPr>
        <p:grpSpPr bwMode="auto">
          <a:xfrm>
            <a:off x="2641600" y="3140075"/>
            <a:ext cx="388938" cy="1127125"/>
            <a:chOff x="2641600" y="3276600"/>
            <a:chExt cx="388938" cy="1127125"/>
          </a:xfrm>
        </p:grpSpPr>
        <p:cxnSp>
          <p:nvCxnSpPr>
            <p:cNvPr id="23" name="Straight Arrow Connector 22"/>
            <p:cNvCxnSpPr/>
            <p:nvPr/>
          </p:nvCxnSpPr>
          <p:spPr bwMode="auto">
            <a:xfrm>
              <a:off x="2641600" y="3276600"/>
              <a:ext cx="388938" cy="1588"/>
            </a:xfrm>
            <a:prstGeom prst="straightConnector1">
              <a:avLst/>
            </a:prstGeom>
            <a:ln w="38100" cap="flat" cmpd="sng" algn="ctr">
              <a:solidFill>
                <a:schemeClr val="tx1">
                  <a:lumMod val="95000"/>
                  <a:lumOff val="5000"/>
                </a:schemeClr>
              </a:solidFill>
              <a:prstDash val="solid"/>
              <a:round/>
              <a:headEnd type="none" w="med"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bwMode="auto">
            <a:xfrm>
              <a:off x="2641600" y="3640138"/>
              <a:ext cx="388938" cy="3175"/>
            </a:xfrm>
            <a:prstGeom prst="straightConnector1">
              <a:avLst/>
            </a:prstGeom>
            <a:ln w="38100" cap="flat" cmpd="sng" algn="ctr">
              <a:solidFill>
                <a:schemeClr val="tx1">
                  <a:lumMod val="95000"/>
                  <a:lumOff val="5000"/>
                </a:schemeClr>
              </a:solidFill>
              <a:prstDash val="solid"/>
              <a:round/>
              <a:headEnd type="none" w="med"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bwMode="auto">
            <a:xfrm>
              <a:off x="2641600" y="4019550"/>
              <a:ext cx="388938" cy="3175"/>
            </a:xfrm>
            <a:prstGeom prst="straightConnector1">
              <a:avLst/>
            </a:prstGeom>
            <a:ln w="38100" cap="flat" cmpd="sng" algn="ctr">
              <a:solidFill>
                <a:schemeClr val="tx1">
                  <a:lumMod val="95000"/>
                  <a:lumOff val="5000"/>
                </a:schemeClr>
              </a:solidFill>
              <a:prstDash val="solid"/>
              <a:round/>
              <a:headEnd type="none" w="med"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bwMode="auto">
            <a:xfrm>
              <a:off x="2641600" y="4402138"/>
              <a:ext cx="388938" cy="1587"/>
            </a:xfrm>
            <a:prstGeom prst="straightConnector1">
              <a:avLst/>
            </a:prstGeom>
            <a:ln w="38100" cap="flat" cmpd="sng" algn="ctr">
              <a:solidFill>
                <a:schemeClr val="tx1">
                  <a:lumMod val="95000"/>
                  <a:lumOff val="5000"/>
                </a:schemeClr>
              </a:solidFill>
              <a:prstDash val="solid"/>
              <a:round/>
              <a:headEnd type="none" w="med" len="med"/>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56323" name="Title 1"/>
          <p:cNvSpPr>
            <a:spLocks noGrp="1"/>
          </p:cNvSpPr>
          <p:nvPr>
            <p:ph type="title" idx="4294967295"/>
          </p:nvPr>
        </p:nvSpPr>
        <p:spPr>
          <a:xfrm>
            <a:off x="0" y="676275"/>
            <a:ext cx="8229600" cy="923925"/>
          </a:xfrm>
          <a:prstGeom prst="rect">
            <a:avLst/>
          </a:prstGeom>
        </p:spPr>
        <p:txBody>
          <a:bodyPr/>
          <a:lstStyle/>
          <a:p>
            <a:pPr eaLnBrk="1" hangingPunct="1">
              <a:defRPr/>
            </a:pPr>
            <a:r>
              <a:rPr lang="en-US" sz="2800" dirty="0">
                <a:solidFill>
                  <a:schemeClr val="tx1">
                    <a:lumMod val="65000"/>
                    <a:lumOff val="35000"/>
                  </a:schemeClr>
                </a:solidFill>
                <a:ea typeface="Geneva" charset="0"/>
                <a:cs typeface="Calibri"/>
              </a:rPr>
              <a:t>Match </a:t>
            </a:r>
            <a:r>
              <a:rPr lang="en-US" sz="2800" dirty="0">
                <a:solidFill>
                  <a:schemeClr val="bg1">
                    <a:lumMod val="50000"/>
                  </a:schemeClr>
                </a:solidFill>
                <a:ea typeface="Geneva" charset="0"/>
                <a:cs typeface="Calibri"/>
              </a:rPr>
              <a:t>versus</a:t>
            </a:r>
            <a:r>
              <a:rPr lang="en-US" sz="2800" dirty="0">
                <a:solidFill>
                  <a:schemeClr val="tx1">
                    <a:lumMod val="65000"/>
                    <a:lumOff val="35000"/>
                  </a:schemeClr>
                </a:solidFill>
                <a:ea typeface="Geneva" charset="0"/>
                <a:cs typeface="Calibri"/>
              </a:rPr>
              <a:t> </a:t>
            </a:r>
            <a:r>
              <a:rPr lang="en-US" sz="2800" dirty="0" smtClean="0">
                <a:solidFill>
                  <a:srgbClr val="595959"/>
                </a:solidFill>
                <a:ea typeface="Geneva" charset="0"/>
                <a:cs typeface="Calibri"/>
              </a:rPr>
              <a:t>Mismatch</a:t>
            </a:r>
            <a:endParaRPr lang="en-US" sz="2800" dirty="0">
              <a:solidFill>
                <a:srgbClr val="595959"/>
              </a:solidFill>
              <a:ea typeface="Geneva" charset="0"/>
              <a:cs typeface="Calibri"/>
            </a:endParaRPr>
          </a:p>
        </p:txBody>
      </p:sp>
      <p:sp>
        <p:nvSpPr>
          <p:cNvPr id="56328" name="Rectangle 13"/>
          <p:cNvSpPr>
            <a:spLocks noChangeArrowheads="1"/>
          </p:cNvSpPr>
          <p:nvPr/>
        </p:nvSpPr>
        <p:spPr bwMode="auto">
          <a:xfrm>
            <a:off x="1430338" y="447675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Clr>
                <a:srgbClr val="3C7630"/>
              </a:buClr>
              <a:buSzPct val="100000"/>
            </a:pPr>
            <a:r>
              <a:rPr lang="en-US" altLang="en-US" sz="1800">
                <a:solidFill>
                  <a:srgbClr val="3C7630"/>
                </a:solidFill>
                <a:latin typeface="Calibri" pitchFamily="34" charset="0"/>
              </a:rPr>
              <a:t>Over time, with a match,</a:t>
            </a:r>
            <a:br>
              <a:rPr lang="en-US" altLang="en-US" sz="1800">
                <a:solidFill>
                  <a:srgbClr val="3C7630"/>
                </a:solidFill>
                <a:latin typeface="Calibri" pitchFamily="34" charset="0"/>
              </a:rPr>
            </a:br>
            <a:r>
              <a:rPr lang="en-US" altLang="en-US" sz="1800">
                <a:solidFill>
                  <a:srgbClr val="3C7630"/>
                </a:solidFill>
                <a:latin typeface="Calibri" pitchFamily="34" charset="0"/>
              </a:rPr>
              <a:t>individuals learn to provide</a:t>
            </a:r>
            <a:br>
              <a:rPr lang="en-US" altLang="en-US" sz="1800">
                <a:solidFill>
                  <a:srgbClr val="3C7630"/>
                </a:solidFill>
                <a:latin typeface="Calibri" pitchFamily="34" charset="0"/>
              </a:rPr>
            </a:br>
            <a:r>
              <a:rPr lang="en-US" altLang="en-US" sz="1800">
                <a:solidFill>
                  <a:srgbClr val="3C7630"/>
                </a:solidFill>
                <a:latin typeface="Calibri" pitchFamily="34" charset="0"/>
              </a:rPr>
              <a:t>their own </a:t>
            </a:r>
            <a:br>
              <a:rPr lang="en-US" altLang="en-US" sz="1800">
                <a:solidFill>
                  <a:srgbClr val="3C7630"/>
                </a:solidFill>
                <a:latin typeface="Calibri" pitchFamily="34" charset="0"/>
              </a:rPr>
            </a:br>
            <a:r>
              <a:rPr lang="en-US" altLang="en-US" sz="1800">
                <a:solidFill>
                  <a:srgbClr val="3C7630"/>
                </a:solidFill>
                <a:latin typeface="Calibri" pitchFamily="34" charset="0"/>
              </a:rPr>
              <a:t>direction and support. </a:t>
            </a:r>
          </a:p>
        </p:txBody>
      </p:sp>
      <p:grpSp>
        <p:nvGrpSpPr>
          <p:cNvPr id="3" name="Group 2"/>
          <p:cNvGrpSpPr>
            <a:grpSpLocks/>
          </p:cNvGrpSpPr>
          <p:nvPr/>
        </p:nvGrpSpPr>
        <p:grpSpPr bwMode="auto">
          <a:xfrm>
            <a:off x="4551363" y="1600200"/>
            <a:ext cx="3005137" cy="4127500"/>
            <a:chOff x="4551363" y="1812925"/>
            <a:chExt cx="3005137" cy="4127500"/>
          </a:xfrm>
        </p:grpSpPr>
        <p:sp>
          <p:nvSpPr>
            <p:cNvPr id="13" name="Rectangle 12"/>
            <p:cNvSpPr/>
            <p:nvPr/>
          </p:nvSpPr>
          <p:spPr bwMode="auto">
            <a:xfrm>
              <a:off x="4554538" y="2719388"/>
              <a:ext cx="3001962" cy="32210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bwMode="auto">
            <a:xfrm>
              <a:off x="4554538" y="1812925"/>
              <a:ext cx="3001962" cy="1039813"/>
            </a:xfrm>
            <a:prstGeom prst="rect">
              <a:avLst/>
            </a:prstGeom>
            <a:solidFill>
              <a:srgbClr val="73B5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390" name="Rectangle 14"/>
            <p:cNvSpPr>
              <a:spLocks noChangeArrowheads="1"/>
            </p:cNvSpPr>
            <p:nvPr/>
          </p:nvSpPr>
          <p:spPr bwMode="auto">
            <a:xfrm>
              <a:off x="4551363" y="1995488"/>
              <a:ext cx="3005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b="1">
                  <a:solidFill>
                    <a:srgbClr val="FFFFFF"/>
                  </a:solidFill>
                  <a:latin typeface="Calibri" pitchFamily="34" charset="0"/>
                </a:rPr>
                <a:t>Two types of</a:t>
              </a:r>
            </a:p>
            <a:p>
              <a:pPr algn="ctr" eaLnBrk="1" hangingPunct="1"/>
              <a:r>
                <a:rPr lang="en-US" altLang="en-US" b="1">
                  <a:solidFill>
                    <a:srgbClr val="FFFFFF"/>
                  </a:solidFill>
                  <a:latin typeface="Calibri" pitchFamily="34" charset="0"/>
                </a:rPr>
                <a:t>MISMATCH</a:t>
              </a:r>
              <a:endParaRPr lang="en-US" altLang="en-US">
                <a:solidFill>
                  <a:srgbClr val="FFFFFF"/>
                </a:solidFill>
                <a:latin typeface="Calibri" pitchFamily="34" charset="0"/>
              </a:endParaRPr>
            </a:p>
          </p:txBody>
        </p:sp>
        <p:sp>
          <p:nvSpPr>
            <p:cNvPr id="101391" name="Rectangle 13"/>
            <p:cNvSpPr>
              <a:spLocks noChangeArrowheads="1"/>
            </p:cNvSpPr>
            <p:nvPr/>
          </p:nvSpPr>
          <p:spPr bwMode="auto">
            <a:xfrm>
              <a:off x="4706938" y="3241675"/>
              <a:ext cx="27146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Clr>
                  <a:srgbClr val="3C7630"/>
                </a:buClr>
                <a:buSzPct val="100000"/>
              </a:pPr>
              <a:r>
                <a:rPr lang="en-US" altLang="en-US" sz="2000" b="1">
                  <a:solidFill>
                    <a:srgbClr val="3C7630"/>
                  </a:solidFill>
                  <a:latin typeface="Calibri" pitchFamily="34" charset="0"/>
                </a:rPr>
                <a:t>Oversupervision</a:t>
              </a:r>
              <a:r>
                <a:rPr lang="en-US" altLang="en-US" sz="2000">
                  <a:latin typeface="Calibri" pitchFamily="34" charset="0"/>
                </a:rPr>
                <a:t/>
              </a:r>
              <a:br>
                <a:rPr lang="en-US" altLang="en-US" sz="2000">
                  <a:latin typeface="Calibri" pitchFamily="34" charset="0"/>
                </a:rPr>
              </a:br>
              <a:r>
                <a:rPr lang="en-US" altLang="en-US" sz="2000">
                  <a:latin typeface="Calibri" pitchFamily="34" charset="0"/>
                </a:rPr>
                <a:t>S1/S2 with D3/D4</a:t>
              </a:r>
            </a:p>
            <a:p>
              <a:pPr algn="ctr" eaLnBrk="1" hangingPunct="1">
                <a:buClr>
                  <a:srgbClr val="3C7630"/>
                </a:buClr>
                <a:buSzPct val="100000"/>
              </a:pPr>
              <a:endParaRPr lang="en-US" altLang="en-US" sz="2000">
                <a:latin typeface="Calibri" pitchFamily="34" charset="0"/>
              </a:endParaRPr>
            </a:p>
            <a:p>
              <a:pPr algn="ctr" eaLnBrk="1" hangingPunct="1">
                <a:buClr>
                  <a:srgbClr val="3C7630"/>
                </a:buClr>
                <a:buSzPct val="100000"/>
              </a:pPr>
              <a:r>
                <a:rPr lang="en-US" altLang="en-US" sz="2000" b="1">
                  <a:solidFill>
                    <a:srgbClr val="3C7630"/>
                  </a:solidFill>
                  <a:latin typeface="Calibri" pitchFamily="34" charset="0"/>
                </a:rPr>
                <a:t>Undersupervision</a:t>
              </a:r>
              <a:r>
                <a:rPr lang="en-US" altLang="en-US" sz="2000">
                  <a:latin typeface="Calibri" pitchFamily="34" charset="0"/>
                </a:rPr>
                <a:t/>
              </a:r>
              <a:br>
                <a:rPr lang="en-US" altLang="en-US" sz="2000">
                  <a:latin typeface="Calibri" pitchFamily="34" charset="0"/>
                </a:rPr>
              </a:br>
              <a:r>
                <a:rPr lang="en-US" altLang="en-US" sz="2000">
                  <a:latin typeface="Calibri" pitchFamily="34" charset="0"/>
                </a:rPr>
                <a:t>S3/S4 with D1/D2</a:t>
              </a:r>
            </a:p>
          </p:txBody>
        </p:sp>
      </p:grpSp>
      <p:sp>
        <p:nvSpPr>
          <p:cNvPr id="101387" name="Title 1"/>
          <p:cNvSpPr txBox="1">
            <a:spLocks/>
          </p:cNvSpPr>
          <p:nvPr/>
        </p:nvSpPr>
        <p:spPr bwMode="auto">
          <a:xfrm>
            <a:off x="457200" y="5867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7F7F7F"/>
                </a:solidFill>
                <a:latin typeface="Calibri" pitchFamily="34" charset="0"/>
              </a:rPr>
              <a:t>3</a:t>
            </a:r>
            <a:r>
              <a:rPr lang="en-US" altLang="en-US" sz="2800">
                <a:solidFill>
                  <a:srgbClr val="7F7F7F"/>
                </a:solidFill>
                <a:latin typeface="Calibri" pitchFamily="34" charset="0"/>
              </a:rPr>
              <a:t> Choices: </a:t>
            </a:r>
            <a:r>
              <a:rPr lang="en-US" altLang="en-US" sz="2800">
                <a:solidFill>
                  <a:srgbClr val="008000"/>
                </a:solidFill>
                <a:latin typeface="Calibri" pitchFamily="34" charset="0"/>
              </a:rPr>
              <a:t>Match, Oversupervise, </a:t>
            </a:r>
            <a:r>
              <a:rPr lang="en-US" altLang="en-US" sz="2800">
                <a:solidFill>
                  <a:srgbClr val="7F7F7F"/>
                </a:solidFill>
                <a:latin typeface="Calibri" pitchFamily="34" charset="0"/>
              </a:rPr>
              <a:t>or</a:t>
            </a:r>
            <a:r>
              <a:rPr lang="en-US" altLang="en-US" sz="2800">
                <a:solidFill>
                  <a:srgbClr val="008000"/>
                </a:solidFill>
                <a:latin typeface="Calibri" pitchFamily="34" charset="0"/>
              </a:rPr>
              <a:t> Undersupervise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6 SLII conversations model bigger balloons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95463"/>
            <a:ext cx="8713788"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itle 1"/>
          <p:cNvSpPr txBox="1">
            <a:spLocks/>
          </p:cNvSpPr>
          <p:nvPr/>
        </p:nvSpPr>
        <p:spPr bwMode="auto">
          <a:xfrm>
            <a:off x="533400" y="228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a:solidFill>
                  <a:srgbClr val="008000"/>
                </a:solidFill>
                <a:latin typeface="Calibri" pitchFamily="34" charset="0"/>
              </a:rPr>
              <a:t>Four SLII Style Conversations</a:t>
            </a:r>
          </a:p>
        </p:txBody>
      </p:sp>
      <p:sp>
        <p:nvSpPr>
          <p:cNvPr id="8" name="TextBox 7"/>
          <p:cNvSpPr txBox="1"/>
          <p:nvPr/>
        </p:nvSpPr>
        <p:spPr>
          <a:xfrm>
            <a:off x="6629400" y="3962400"/>
            <a:ext cx="2311400" cy="1901825"/>
          </a:xfrm>
          <a:prstGeom prst="rect">
            <a:avLst/>
          </a:prstGeom>
          <a:noFill/>
        </p:spPr>
        <p:txBody>
          <a:bodyPr>
            <a:spAutoFit/>
          </a:bodyPr>
          <a:lstStyle/>
          <a:p>
            <a:pPr marL="228600" indent="-228600" fontAlgn="auto">
              <a:lnSpc>
                <a:spcPct val="120000"/>
              </a:lnSpc>
              <a:spcBef>
                <a:spcPts val="0"/>
              </a:spcBef>
              <a:spcAft>
                <a:spcPts val="0"/>
              </a:spcAft>
              <a:defRPr/>
            </a:pPr>
            <a:r>
              <a:rPr lang="en-US" b="1" dirty="0">
                <a:solidFill>
                  <a:srgbClr val="3C7630"/>
                </a:solidFill>
                <a:latin typeface="Calibri"/>
                <a:ea typeface="+mn-ea"/>
                <a:cs typeface="Calibri"/>
              </a:rPr>
              <a:t>How</a:t>
            </a:r>
            <a:endParaRPr lang="en-US" dirty="0">
              <a:solidFill>
                <a:srgbClr val="3C7630"/>
              </a:solidFill>
              <a:latin typeface="Calibri"/>
              <a:ea typeface="+mn-ea"/>
              <a:cs typeface="Calibri"/>
            </a:endParaRP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Acknowledge transferable skills </a:t>
            </a:r>
            <a:br>
              <a:rPr lang="en-US" sz="1600" dirty="0">
                <a:latin typeface="Calibri"/>
                <a:ea typeface="+mn-ea"/>
                <a:cs typeface="Calibri"/>
              </a:rPr>
            </a:br>
            <a:r>
              <a:rPr lang="en-US" sz="1600" dirty="0">
                <a:latin typeface="Calibri"/>
                <a:ea typeface="+mn-ea"/>
                <a:cs typeface="Calibri"/>
              </a:rPr>
              <a:t>and/or </a:t>
            </a:r>
            <a:r>
              <a:rPr lang="en-US" sz="1600" dirty="0">
                <a:latin typeface="Calibri"/>
                <a:ea typeface="ＭＳ Ｐゴシック" charset="0"/>
                <a:cs typeface="Calibri"/>
              </a:rPr>
              <a:t>commitment </a:t>
            </a:r>
            <a:endParaRPr lang="en-US" sz="1600" dirty="0">
              <a:latin typeface="Calibri"/>
              <a:ea typeface="+mn-ea"/>
              <a:cs typeface="Calibri"/>
            </a:endParaRP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Give direction about what, how, and when</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Check in frequently</a:t>
            </a:r>
          </a:p>
        </p:txBody>
      </p:sp>
      <p:sp>
        <p:nvSpPr>
          <p:cNvPr id="9" name="TextBox 8"/>
          <p:cNvSpPr txBox="1"/>
          <p:nvPr/>
        </p:nvSpPr>
        <p:spPr>
          <a:xfrm>
            <a:off x="6629400" y="1828800"/>
            <a:ext cx="2278063" cy="1901825"/>
          </a:xfrm>
          <a:prstGeom prst="rect">
            <a:avLst/>
          </a:prstGeom>
          <a:noFill/>
        </p:spPr>
        <p:txBody>
          <a:bodyPr>
            <a:spAutoFit/>
          </a:bodyPr>
          <a:lstStyle/>
          <a:p>
            <a:pPr marL="228600" indent="-228600" fontAlgn="auto">
              <a:lnSpc>
                <a:spcPct val="120000"/>
              </a:lnSpc>
              <a:spcBef>
                <a:spcPts val="0"/>
              </a:spcBef>
              <a:spcAft>
                <a:spcPts val="0"/>
              </a:spcAft>
              <a:defRPr/>
            </a:pPr>
            <a:r>
              <a:rPr lang="en-US" b="1" dirty="0">
                <a:solidFill>
                  <a:srgbClr val="3C7630"/>
                </a:solidFill>
                <a:latin typeface="Calibri"/>
                <a:ea typeface="+mn-ea"/>
                <a:cs typeface="Calibri"/>
              </a:rPr>
              <a:t>How</a:t>
            </a:r>
            <a:endParaRPr lang="en-US" dirty="0">
              <a:solidFill>
                <a:srgbClr val="3C7630"/>
              </a:solidFill>
              <a:latin typeface="Calibri"/>
              <a:ea typeface="+mn-ea"/>
              <a:cs typeface="Calibri"/>
            </a:endParaRP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Explore concerns and </a:t>
            </a:r>
            <a:r>
              <a:rPr lang="en-US" sz="1600" dirty="0">
                <a:latin typeface="Calibri"/>
                <a:ea typeface="ＭＳ Ｐゴシック" charset="0"/>
                <a:cs typeface="Calibri"/>
              </a:rPr>
              <a:t>encourage</a:t>
            </a:r>
            <a:endParaRPr lang="en-US" sz="1600" dirty="0">
              <a:latin typeface="Calibri"/>
              <a:ea typeface="+mn-ea"/>
              <a:cs typeface="Calibri"/>
            </a:endParaRP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E</a:t>
            </a:r>
            <a:r>
              <a:rPr lang="en-US" sz="1600" dirty="0">
                <a:latin typeface="Calibri"/>
                <a:ea typeface="ＭＳ Ｐゴシック" charset="0"/>
                <a:cs typeface="Calibri"/>
              </a:rPr>
              <a:t>xplain why</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Redirect and reteach</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Involve in problem solving</a:t>
            </a:r>
          </a:p>
        </p:txBody>
      </p:sp>
      <p:sp>
        <p:nvSpPr>
          <p:cNvPr id="10" name="TextBox 9"/>
          <p:cNvSpPr txBox="1"/>
          <p:nvPr/>
        </p:nvSpPr>
        <p:spPr>
          <a:xfrm>
            <a:off x="152400" y="1828800"/>
            <a:ext cx="2286000" cy="1901825"/>
          </a:xfrm>
          <a:prstGeom prst="rect">
            <a:avLst/>
          </a:prstGeom>
          <a:noFill/>
        </p:spPr>
        <p:txBody>
          <a:bodyPr>
            <a:spAutoFit/>
          </a:bodyPr>
          <a:lstStyle/>
          <a:p>
            <a:pPr marL="228600" indent="-228600" fontAlgn="auto">
              <a:lnSpc>
                <a:spcPct val="120000"/>
              </a:lnSpc>
              <a:spcBef>
                <a:spcPts val="0"/>
              </a:spcBef>
              <a:spcAft>
                <a:spcPts val="0"/>
              </a:spcAft>
              <a:defRPr/>
            </a:pPr>
            <a:r>
              <a:rPr lang="en-US" b="1" dirty="0">
                <a:solidFill>
                  <a:srgbClr val="3C7630"/>
                </a:solidFill>
                <a:latin typeface="Calibri"/>
                <a:ea typeface="+mn-ea"/>
                <a:cs typeface="Calibri"/>
              </a:rPr>
              <a:t>How</a:t>
            </a:r>
            <a:endParaRPr lang="en-US" dirty="0">
              <a:solidFill>
                <a:srgbClr val="3C7630"/>
              </a:solidFill>
              <a:latin typeface="Calibri"/>
              <a:ea typeface="+mn-ea"/>
              <a:cs typeface="Calibri"/>
            </a:endParaRP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Ask D3 for input about what and how</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Listen and encourage</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Facilitate problem solving by asking open-ended questions</a:t>
            </a:r>
          </a:p>
        </p:txBody>
      </p:sp>
      <p:sp>
        <p:nvSpPr>
          <p:cNvPr id="11" name="TextBox 10"/>
          <p:cNvSpPr txBox="1"/>
          <p:nvPr/>
        </p:nvSpPr>
        <p:spPr>
          <a:xfrm>
            <a:off x="152400" y="3962400"/>
            <a:ext cx="2286000" cy="1655763"/>
          </a:xfrm>
          <a:prstGeom prst="rect">
            <a:avLst/>
          </a:prstGeom>
          <a:noFill/>
        </p:spPr>
        <p:txBody>
          <a:bodyPr>
            <a:spAutoFit/>
          </a:bodyPr>
          <a:lstStyle/>
          <a:p>
            <a:pPr marL="228600" indent="-228600" fontAlgn="auto">
              <a:lnSpc>
                <a:spcPct val="120000"/>
              </a:lnSpc>
              <a:spcBef>
                <a:spcPts val="0"/>
              </a:spcBef>
              <a:spcAft>
                <a:spcPts val="0"/>
              </a:spcAft>
              <a:defRPr/>
            </a:pPr>
            <a:r>
              <a:rPr lang="en-US" b="1" dirty="0">
                <a:solidFill>
                  <a:srgbClr val="3C7630"/>
                </a:solidFill>
                <a:latin typeface="Calibri"/>
                <a:ea typeface="+mn-ea"/>
                <a:cs typeface="Calibri"/>
              </a:rPr>
              <a:t>How</a:t>
            </a:r>
            <a:endParaRPr lang="en-US" dirty="0">
              <a:solidFill>
                <a:srgbClr val="3C7630"/>
              </a:solidFill>
              <a:latin typeface="Calibri"/>
              <a:ea typeface="+mn-ea"/>
              <a:cs typeface="Calibri"/>
            </a:endParaRP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Acknowledge expertise</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Support autonomy</a:t>
            </a:r>
          </a:p>
          <a:p>
            <a:pPr marL="228600" indent="-228600" fontAlgn="auto">
              <a:spcBef>
                <a:spcPts val="0"/>
              </a:spcBef>
              <a:spcAft>
                <a:spcPts val="0"/>
              </a:spcAft>
              <a:buClr>
                <a:srgbClr val="3C7630"/>
              </a:buClr>
              <a:buFont typeface="+mj-lt"/>
              <a:buAutoNum type="arabicPeriod"/>
              <a:defRPr/>
            </a:pPr>
            <a:r>
              <a:rPr lang="en-US" sz="1600" dirty="0">
                <a:latin typeface="Calibri"/>
                <a:ea typeface="+mn-ea"/>
                <a:cs typeface="Calibri"/>
              </a:rPr>
              <a:t>Invite innovation and ongoing learning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descr="bigstock_Portrait_Of_Business_People_At_4919518.jpg"/>
          <p:cNvPicPr>
            <a:picLocks noChangeAspect="1"/>
          </p:cNvPicPr>
          <p:nvPr/>
        </p:nvPicPr>
        <p:blipFill>
          <a:blip r:embed="rId3">
            <a:extLst>
              <a:ext uri="{28A0092B-C50C-407E-A947-70E740481C1C}">
                <a14:useLocalDpi xmlns:a14="http://schemas.microsoft.com/office/drawing/2010/main" val="0"/>
              </a:ext>
            </a:extLst>
          </a:blip>
          <a:srcRect t="6105" b="6390"/>
          <a:stretch>
            <a:fillRect/>
          </a:stretch>
        </p:blipFill>
        <p:spPr bwMode="auto">
          <a:xfrm>
            <a:off x="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943475"/>
            <a:ext cx="9144000" cy="16097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55392D"/>
              </a:solidFill>
            </a:endParaRPr>
          </a:p>
        </p:txBody>
      </p:sp>
      <p:sp>
        <p:nvSpPr>
          <p:cNvPr id="4" name="TextBox 3"/>
          <p:cNvSpPr txBox="1"/>
          <p:nvPr/>
        </p:nvSpPr>
        <p:spPr>
          <a:xfrm>
            <a:off x="229930" y="4863962"/>
            <a:ext cx="8885237" cy="1384995"/>
          </a:xfrm>
          <a:prstGeom prst="rect">
            <a:avLst/>
          </a:prstGeom>
          <a:noFill/>
        </p:spPr>
        <p:txBody>
          <a:bodyPr wrap="square">
            <a:spAutoFit/>
          </a:bodyPr>
          <a:lstStyle/>
          <a:p>
            <a:pPr>
              <a:defRPr/>
            </a:pPr>
            <a:r>
              <a:rPr lang="en-US" sz="2800" dirty="0">
                <a:solidFill>
                  <a:srgbClr val="404040"/>
                </a:solidFill>
                <a:latin typeface="Calibri"/>
                <a:ea typeface="ＭＳ Ｐゴシック" charset="0"/>
                <a:cs typeface="Calibri"/>
              </a:rPr>
              <a:t>How many of you would like your team members </a:t>
            </a:r>
            <a:r>
              <a:rPr lang="en-US" sz="2800" dirty="0" smtClean="0">
                <a:solidFill>
                  <a:srgbClr val="404040"/>
                </a:solidFill>
                <a:latin typeface="Calibri"/>
                <a:ea typeface="ＭＳ Ｐゴシック" charset="0"/>
                <a:cs typeface="Calibri"/>
              </a:rPr>
              <a:t>or Leaders </a:t>
            </a:r>
            <a:r>
              <a:rPr lang="en-US" sz="2800" dirty="0" smtClean="0">
                <a:solidFill>
                  <a:schemeClr val="tx1">
                    <a:lumMod val="75000"/>
                    <a:lumOff val="25000"/>
                  </a:schemeClr>
                </a:solidFill>
                <a:latin typeface="Calibri"/>
                <a:ea typeface="ＭＳ Ｐゴシック" charset="0"/>
                <a:cs typeface="Calibri"/>
              </a:rPr>
              <a:t>coming to </a:t>
            </a:r>
            <a:r>
              <a:rPr lang="en-US" sz="2800" dirty="0">
                <a:solidFill>
                  <a:schemeClr val="tx1">
                    <a:lumMod val="75000"/>
                    <a:lumOff val="25000"/>
                  </a:schemeClr>
                </a:solidFill>
                <a:latin typeface="Calibri"/>
                <a:ea typeface="ＭＳ Ｐゴシック" charset="0"/>
                <a:cs typeface="Calibri"/>
              </a:rPr>
              <a:t>you asking for the leadership style response </a:t>
            </a:r>
            <a:r>
              <a:rPr lang="en-US" sz="2800" dirty="0" smtClean="0">
                <a:solidFill>
                  <a:schemeClr val="tx1">
                    <a:lumMod val="75000"/>
                    <a:lumOff val="25000"/>
                  </a:schemeClr>
                </a:solidFill>
                <a:latin typeface="Calibri"/>
                <a:ea typeface="ＭＳ Ｐゴシック" charset="0"/>
                <a:cs typeface="Calibri"/>
              </a:rPr>
              <a:t>you/they </a:t>
            </a:r>
            <a:r>
              <a:rPr lang="en-US" sz="2800" dirty="0">
                <a:solidFill>
                  <a:schemeClr val="tx1">
                    <a:lumMod val="75000"/>
                    <a:lumOff val="25000"/>
                  </a:schemeClr>
                </a:solidFill>
                <a:latin typeface="Calibri"/>
                <a:ea typeface="ＭＳ Ｐゴシック" charset="0"/>
                <a:cs typeface="Calibri"/>
              </a:rPr>
              <a:t>need?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5"/>
          <p:cNvSpPr>
            <a:spLocks noChangeArrowheads="1"/>
          </p:cNvSpPr>
          <p:nvPr/>
        </p:nvSpPr>
        <p:spPr bwMode="auto">
          <a:xfrm>
            <a:off x="0" y="0"/>
            <a:ext cx="9144000" cy="6553200"/>
          </a:xfrm>
          <a:prstGeom prst="rect">
            <a:avLst/>
          </a:prstGeom>
          <a:solidFill>
            <a:srgbClr val="F9F7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800">
              <a:latin typeface="Calibri" pitchFamily="34" charset="0"/>
            </a:endParaRPr>
          </a:p>
        </p:txBody>
      </p:sp>
      <p:sp>
        <p:nvSpPr>
          <p:cNvPr id="7" name="Rectangle 6"/>
          <p:cNvSpPr/>
          <p:nvPr/>
        </p:nvSpPr>
        <p:spPr>
          <a:xfrm>
            <a:off x="387350" y="1219200"/>
            <a:ext cx="83820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sp>
        <p:nvSpPr>
          <p:cNvPr id="9219" name="Rectangle 7"/>
          <p:cNvSpPr>
            <a:spLocks noGrp="1" noChangeArrowheads="1"/>
          </p:cNvSpPr>
          <p:nvPr/>
        </p:nvSpPr>
        <p:spPr bwMode="auto">
          <a:xfrm>
            <a:off x="838200" y="3810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008000"/>
                </a:solidFill>
                <a:latin typeface="Calibri" pitchFamily="34" charset="0"/>
              </a:rPr>
              <a:t>The Leadership-Profit Chain</a:t>
            </a:r>
          </a:p>
        </p:txBody>
      </p:sp>
      <p:pic>
        <p:nvPicPr>
          <p:cNvPr id="92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71501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Footer Placeholder 3"/>
          <p:cNvSpPr>
            <a:spLocks noGrp="1"/>
          </p:cNvSpPr>
          <p:nvPr/>
        </p:nvSpPr>
        <p:spPr bwMode="auto">
          <a:xfrm>
            <a:off x="152400" y="6172200"/>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a:solidFill>
                  <a:schemeClr val="tx2"/>
                </a:solidFill>
                <a:latin typeface="Calibri" pitchFamily="34" charset="0"/>
              </a:rPr>
              <a:t>© 2005 The Ken Blanchard Companies. All rights reserved. Do not duplicate.</a:t>
            </a:r>
            <a:endParaRPr lang="en-US" altLang="en-US" sz="700">
              <a:solidFill>
                <a:schemeClr val="tx2"/>
              </a:solidFill>
              <a:latin typeface="Calibri" pitchFamily="34" charset="0"/>
            </a:endParaRPr>
          </a:p>
          <a:p>
            <a:pPr eaLnBrk="1" hangingPunct="1"/>
            <a:endParaRPr lang="en-US" altLang="en-US" sz="700">
              <a:solidFill>
                <a:srgbClr val="898989"/>
              </a:solidFill>
              <a:latin typeface="Calibri"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0" descr="green line6.png"/>
          <p:cNvPicPr>
            <a:picLocks noChangeAspect="1"/>
          </p:cNvPicPr>
          <p:nvPr/>
        </p:nvPicPr>
        <p:blipFill>
          <a:blip r:embed="rId3">
            <a:extLst>
              <a:ext uri="{28A0092B-C50C-407E-A947-70E740481C1C}">
                <a14:useLocalDpi xmlns:a14="http://schemas.microsoft.com/office/drawing/2010/main" val="0"/>
              </a:ext>
            </a:extLst>
          </a:blip>
          <a:srcRect l="3203" r="4219"/>
          <a:stretch>
            <a:fillRect/>
          </a:stretch>
        </p:blipFill>
        <p:spPr bwMode="auto">
          <a:xfrm>
            <a:off x="0" y="227013"/>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itle 1"/>
          <p:cNvSpPr txBox="1">
            <a:spLocks/>
          </p:cNvSpPr>
          <p:nvPr/>
        </p:nvSpPr>
        <p:spPr bwMode="auto">
          <a:xfrm>
            <a:off x="2024063" y="4572000"/>
            <a:ext cx="62134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a:solidFill>
                  <a:schemeClr val="bg1"/>
                </a:solidFill>
                <a:latin typeface="Arial MT BoldItalic" charset="0"/>
              </a:rPr>
              <a:t>What is a </a:t>
            </a:r>
            <a:r>
              <a:rPr lang="en-US" altLang="en-US" sz="3200">
                <a:solidFill>
                  <a:srgbClr val="C8F832"/>
                </a:solidFill>
                <a:latin typeface="Arial MT BoldItalic" charset="0"/>
              </a:rPr>
              <a:t>One on One </a:t>
            </a:r>
            <a:r>
              <a:rPr lang="en-US" altLang="en-US" sz="3200">
                <a:solidFill>
                  <a:schemeClr val="bg1"/>
                </a:solidFill>
                <a:latin typeface="Arial MT BoldItalic" charset="0"/>
              </a:rPr>
              <a:t>Conversation? </a:t>
            </a:r>
          </a:p>
        </p:txBody>
      </p:sp>
      <p:pic>
        <p:nvPicPr>
          <p:cNvPr id="109571"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609600"/>
            <a:ext cx="2743200" cy="3540125"/>
          </a:xfrm>
          <a:prstGeom prst="rect">
            <a:avLst/>
          </a:prstGeom>
          <a:noFill/>
          <a:ln w="12700">
            <a:solidFill>
              <a:srgbClr val="7F7F7F"/>
            </a:solidFill>
            <a:miter lim="800000"/>
            <a:headEnd/>
            <a:tailEnd/>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bwMode="auto">
          <a:xfrm>
            <a:off x="152400" y="237899"/>
            <a:ext cx="48006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AACB39"/>
              </a:buClr>
              <a:buFont typeface="Wingdings" pitchFamily="2" charset="2"/>
              <a:buChar char="§"/>
            </a:pPr>
            <a:r>
              <a:rPr lang="en-US" altLang="ja-JP" sz="2800" b="1" dirty="0">
                <a:solidFill>
                  <a:schemeClr val="accent1"/>
                </a:solidFill>
                <a:latin typeface="Calibri" pitchFamily="34" charset="0"/>
              </a:rPr>
              <a:t>YOU</a:t>
            </a:r>
            <a:r>
              <a:rPr lang="en-US" altLang="ja-JP" sz="2800" dirty="0">
                <a:solidFill>
                  <a:schemeClr val="accent1"/>
                </a:solidFill>
                <a:latin typeface="Calibri" pitchFamily="34" charset="0"/>
              </a:rPr>
              <a:t> </a:t>
            </a:r>
            <a:r>
              <a:rPr lang="en-US" altLang="ja-JP" sz="2800" dirty="0" smtClean="0">
                <a:solidFill>
                  <a:schemeClr val="accent1"/>
                </a:solidFill>
                <a:latin typeface="Calibri" pitchFamily="34" charset="0"/>
              </a:rPr>
              <a:t>(Employee) </a:t>
            </a:r>
            <a:r>
              <a:rPr lang="en-US" altLang="ja-JP" sz="2800" dirty="0" smtClean="0">
                <a:latin typeface="Calibri" pitchFamily="34" charset="0"/>
              </a:rPr>
              <a:t>decide </a:t>
            </a:r>
            <a:r>
              <a:rPr lang="en-US" altLang="ja-JP" sz="2800" dirty="0">
                <a:latin typeface="Calibri" pitchFamily="34" charset="0"/>
              </a:rPr>
              <a:t>what to talk about and the leadership style response you need</a:t>
            </a:r>
            <a:endParaRPr lang="en-US" altLang="en-US" sz="2800" dirty="0">
              <a:latin typeface="Calibri" pitchFamily="34" charset="0"/>
            </a:endParaRPr>
          </a:p>
          <a:p>
            <a:pPr>
              <a:spcBef>
                <a:spcPct val="20000"/>
              </a:spcBef>
              <a:buClr>
                <a:srgbClr val="AACB39"/>
              </a:buClr>
              <a:buFont typeface="Wingdings" pitchFamily="2" charset="2"/>
              <a:buChar char="§"/>
            </a:pPr>
            <a:r>
              <a:rPr lang="en-US" altLang="en-US" sz="2800" dirty="0">
                <a:latin typeface="Calibri" pitchFamily="34" charset="0"/>
              </a:rPr>
              <a:t>Short—15 to 30 minutes</a:t>
            </a:r>
            <a:endParaRPr lang="en-US" altLang="ja-JP" sz="2800" dirty="0">
              <a:latin typeface="Calibri" pitchFamily="34" charset="0"/>
            </a:endParaRPr>
          </a:p>
          <a:p>
            <a:pPr>
              <a:spcBef>
                <a:spcPct val="20000"/>
              </a:spcBef>
              <a:buClr>
                <a:srgbClr val="AACB39"/>
              </a:buClr>
              <a:buFont typeface="Wingdings" pitchFamily="2" charset="2"/>
              <a:buChar char="§"/>
            </a:pPr>
            <a:r>
              <a:rPr lang="en-US" altLang="en-US" sz="2800" dirty="0">
                <a:latin typeface="Calibri" pitchFamily="34" charset="0"/>
              </a:rPr>
              <a:t>Preferably prescheduled; sometimes impromptu </a:t>
            </a:r>
          </a:p>
          <a:p>
            <a:pPr>
              <a:spcBef>
                <a:spcPct val="20000"/>
              </a:spcBef>
              <a:buClr>
                <a:srgbClr val="AACB39"/>
              </a:buClr>
              <a:buFont typeface="Wingdings" pitchFamily="2" charset="2"/>
              <a:buChar char="§"/>
            </a:pPr>
            <a:r>
              <a:rPr lang="en-US" altLang="en-US" sz="2800" dirty="0">
                <a:latin typeface="Calibri" pitchFamily="34" charset="0"/>
              </a:rPr>
              <a:t>Often tagged onto another meeting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206375" y="304800"/>
            <a:ext cx="87328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ct val="90000"/>
              </a:lnSpc>
            </a:pPr>
            <a:r>
              <a:rPr lang="en-US" altLang="en-US" sz="3600">
                <a:solidFill>
                  <a:srgbClr val="008000"/>
                </a:solidFill>
                <a:latin typeface="Calibri" pitchFamily="34" charset="0"/>
              </a:rPr>
              <a:t>Learn the SLII Model Online</a:t>
            </a:r>
          </a:p>
        </p:txBody>
      </p:sp>
      <p:pic>
        <p:nvPicPr>
          <p:cNvPr id="1177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8025" y="1162050"/>
            <a:ext cx="3201988" cy="2130425"/>
          </a:xfrm>
          <a:prstGeom prst="rect">
            <a:avLst/>
          </a:prstGeom>
          <a:noFill/>
          <a:ln>
            <a:noFill/>
          </a:ln>
          <a:effectLst>
            <a:outerShdw dist="38100" dir="858001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722438"/>
            <a:ext cx="3179763" cy="2119312"/>
          </a:xfrm>
          <a:prstGeom prst="rect">
            <a:avLst/>
          </a:prstGeom>
          <a:noFill/>
          <a:ln>
            <a:noFill/>
          </a:ln>
          <a:effectLst>
            <a:outerShdw dist="38100" dir="858001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4863" y="3733800"/>
            <a:ext cx="3163887" cy="2330450"/>
          </a:xfrm>
          <a:prstGeom prst="rect">
            <a:avLst/>
          </a:prstGeom>
          <a:noFill/>
          <a:ln>
            <a:noFill/>
          </a:ln>
          <a:effectLst>
            <a:outerShdw dist="38100" dir="858001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3563" y="4119563"/>
            <a:ext cx="3184525" cy="2305050"/>
          </a:xfrm>
          <a:prstGeom prst="rect">
            <a:avLst/>
          </a:prstGeom>
          <a:noFill/>
          <a:ln>
            <a:noFill/>
          </a:ln>
          <a:effectLst>
            <a:outerShdw dist="38100" dir="858001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2750" y="1668463"/>
            <a:ext cx="2446338" cy="3678237"/>
          </a:xfrm>
          <a:prstGeom prst="rect">
            <a:avLst/>
          </a:prstGeom>
          <a:noFill/>
          <a:ln>
            <a:noFill/>
          </a:ln>
          <a:effectLst>
            <a:outerShdw dist="38100" dir="858001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514600"/>
            <a:ext cx="6629400" cy="646331"/>
          </a:xfrm>
          <a:prstGeom prst="rect">
            <a:avLst/>
          </a:prstGeom>
        </p:spPr>
        <p:txBody>
          <a:bodyPr wrap="square">
            <a:spAutoFit/>
          </a:bodyPr>
          <a:lstStyle/>
          <a:p>
            <a:r>
              <a:rPr lang="en-US" sz="3600" dirty="0"/>
              <a:t>http://www.kenblanchard.com/</a:t>
            </a:r>
          </a:p>
        </p:txBody>
      </p:sp>
      <p:sp>
        <p:nvSpPr>
          <p:cNvPr id="3" name="TextBox 2"/>
          <p:cNvSpPr txBox="1"/>
          <p:nvPr/>
        </p:nvSpPr>
        <p:spPr>
          <a:xfrm>
            <a:off x="1066800" y="1524000"/>
            <a:ext cx="6477000" cy="646331"/>
          </a:xfrm>
          <a:prstGeom prst="rect">
            <a:avLst/>
          </a:prstGeom>
          <a:noFill/>
        </p:spPr>
        <p:txBody>
          <a:bodyPr wrap="square" rtlCol="0">
            <a:spAutoFit/>
          </a:bodyPr>
          <a:lstStyle/>
          <a:p>
            <a:r>
              <a:rPr lang="en-US" sz="3600" dirty="0" smtClean="0"/>
              <a:t>More Information:</a:t>
            </a:r>
            <a:endParaRPr lang="en-US" sz="3600" dirty="0"/>
          </a:p>
        </p:txBody>
      </p:sp>
    </p:spTree>
    <p:extLst>
      <p:ext uri="{BB962C8B-B14F-4D97-AF65-F5344CB8AC3E}">
        <p14:creationId xmlns:p14="http://schemas.microsoft.com/office/powerpoint/2010/main" val="9263762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752600" y="1676400"/>
            <a:ext cx="4724400" cy="1143000"/>
          </a:xfrm>
          <a:prstGeom prst="rect">
            <a:avLst/>
          </a:prstGeom>
          <a:noFill/>
          <a:ln w="9525">
            <a:noFill/>
            <a:miter lim="800000"/>
            <a:headEnd/>
            <a:tailEnd/>
          </a:ln>
          <a:effectLst/>
        </p:spPr>
        <p:txBody>
          <a:bodyPr anchor="ctr"/>
          <a:lstStyle/>
          <a:p>
            <a:pPr algn="ctr">
              <a:defRPr/>
            </a:pPr>
            <a:r>
              <a:rPr lang="en-US" sz="6600" kern="0" dirty="0">
                <a:solidFill>
                  <a:schemeClr val="bg2">
                    <a:lumMod val="50000"/>
                  </a:schemeClr>
                </a:solidFill>
                <a:latin typeface="Calibri"/>
                <a:ea typeface="+mj-ea"/>
                <a:cs typeface="Calibri"/>
              </a:rPr>
              <a:t>Questions?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bwMode="auto">
          <a:xfrm>
            <a:off x="0" y="457200"/>
            <a:ext cx="82296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nSpc>
                <a:spcPts val="4563"/>
              </a:lnSpc>
            </a:pPr>
            <a:r>
              <a:rPr lang="en-US" altLang="en-US" sz="3200" smtClean="0">
                <a:solidFill>
                  <a:srgbClr val="008000"/>
                </a:solidFill>
                <a:ea typeface="ＭＳ Ｐゴシック" pitchFamily="34" charset="-128"/>
              </a:rPr>
              <a:t>Leadership-Profit Chain Truths </a:t>
            </a:r>
            <a:br>
              <a:rPr lang="en-US" altLang="en-US" sz="3200" smtClean="0">
                <a:solidFill>
                  <a:srgbClr val="008000"/>
                </a:solidFill>
                <a:ea typeface="ＭＳ Ｐゴシック" pitchFamily="34" charset="-128"/>
              </a:rPr>
            </a:br>
            <a:endParaRPr lang="en-US" altLang="en-US" sz="3200" smtClean="0">
              <a:solidFill>
                <a:srgbClr val="86B845"/>
              </a:solidFill>
              <a:ea typeface="ＭＳ Ｐゴシック" pitchFamily="34" charset="-128"/>
            </a:endParaRPr>
          </a:p>
        </p:txBody>
      </p:sp>
      <p:sp>
        <p:nvSpPr>
          <p:cNvPr id="21507" name="Rectangle 3"/>
          <p:cNvSpPr>
            <a:spLocks noGrp="1" noChangeArrowheads="1"/>
          </p:cNvSpPr>
          <p:nvPr>
            <p:ph type="body" idx="4294967295"/>
          </p:nvPr>
        </p:nvSpPr>
        <p:spPr bwMode="auto">
          <a:xfrm>
            <a:off x="0" y="1524000"/>
            <a:ext cx="6858000" cy="3886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515938" indent="-287338">
              <a:lnSpc>
                <a:spcPct val="90000"/>
              </a:lnSpc>
              <a:buClr>
                <a:schemeClr val="accent1"/>
              </a:buClr>
              <a:buFont typeface="Wingdings" pitchFamily="2" charset="2"/>
              <a:buChar char="§"/>
            </a:pPr>
            <a:r>
              <a:rPr lang="en-US" altLang="en-US" sz="2400" smtClean="0">
                <a:ea typeface="ＭＳ Ｐゴシック" pitchFamily="34" charset="-128"/>
              </a:rPr>
              <a:t>Effective strategic leadership only indirectly predicts organizational vitality.</a:t>
            </a:r>
          </a:p>
          <a:p>
            <a:pPr marL="515938" indent="-287338">
              <a:lnSpc>
                <a:spcPct val="90000"/>
              </a:lnSpc>
              <a:buClr>
                <a:schemeClr val="accent1"/>
              </a:buClr>
              <a:buFont typeface="Wingdings" pitchFamily="2" charset="2"/>
              <a:buChar char="§"/>
            </a:pPr>
            <a:r>
              <a:rPr lang="en-US" altLang="en-US" sz="2400" smtClean="0">
                <a:ea typeface="ＭＳ Ｐゴシック" pitchFamily="34" charset="-128"/>
              </a:rPr>
              <a:t>Effective operational leadership directly predicts positive employee passion.</a:t>
            </a:r>
          </a:p>
          <a:p>
            <a:pPr marL="515938" indent="-287338">
              <a:lnSpc>
                <a:spcPct val="90000"/>
              </a:lnSpc>
              <a:buClr>
                <a:schemeClr val="accent1"/>
              </a:buClr>
              <a:buFont typeface="Wingdings" pitchFamily="2" charset="2"/>
              <a:buChar char="§"/>
            </a:pPr>
            <a:r>
              <a:rPr lang="en-US" altLang="en-US" sz="2400" smtClean="0">
                <a:ea typeface="ＭＳ Ｐゴシック" pitchFamily="34" charset="-128"/>
              </a:rPr>
              <a:t>Positive employee passion directly predicts customer devotion.</a:t>
            </a:r>
          </a:p>
          <a:p>
            <a:pPr marL="515938" indent="-287338">
              <a:lnSpc>
                <a:spcPct val="90000"/>
              </a:lnSpc>
              <a:buClr>
                <a:schemeClr val="accent1"/>
              </a:buClr>
              <a:buFont typeface="Wingdings" pitchFamily="2" charset="2"/>
              <a:buChar char="§"/>
            </a:pPr>
            <a:r>
              <a:rPr lang="en-US" altLang="en-US" sz="2400" smtClean="0">
                <a:ea typeface="ＭＳ Ｐゴシック" pitchFamily="34" charset="-128"/>
              </a:rPr>
              <a:t>Employee passion directly predicts organizational vitality.</a:t>
            </a:r>
          </a:p>
          <a:p>
            <a:pPr marL="515938" indent="-287338">
              <a:lnSpc>
                <a:spcPct val="90000"/>
              </a:lnSpc>
              <a:buClr>
                <a:schemeClr val="accent1"/>
              </a:buClr>
              <a:buFont typeface="Wingdings" pitchFamily="2" charset="2"/>
              <a:buChar char="§"/>
            </a:pPr>
            <a:r>
              <a:rPr lang="en-US" altLang="en-US" sz="2400" smtClean="0">
                <a:ea typeface="ＭＳ Ｐゴシック" pitchFamily="34" charset="-128"/>
              </a:rPr>
              <a:t>Customer devotion directly predicts organizational vitality.</a:t>
            </a:r>
          </a:p>
        </p:txBody>
      </p:sp>
      <p:pic>
        <p:nvPicPr>
          <p:cNvPr id="11267" name="Picture 9" descr="green cropped for ppt 150.jpg"/>
          <p:cNvPicPr>
            <a:picLocks noChangeAspect="1"/>
          </p:cNvPicPr>
          <p:nvPr/>
        </p:nvPicPr>
        <p:blipFill>
          <a:blip r:embed="rId3">
            <a:extLst>
              <a:ext uri="{28A0092B-C50C-407E-A947-70E740481C1C}">
                <a14:useLocalDpi xmlns:a14="http://schemas.microsoft.com/office/drawing/2010/main" val="0"/>
              </a:ext>
            </a:extLst>
          </a:blip>
          <a:srcRect t="84990"/>
          <a:stretch>
            <a:fillRect/>
          </a:stretch>
        </p:blipFill>
        <p:spPr bwMode="auto">
          <a:xfrm>
            <a:off x="0" y="5562600"/>
            <a:ext cx="91503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562600" y="5272088"/>
            <a:ext cx="3733800" cy="1570037"/>
          </a:xfrm>
          <a:prstGeom prst="rect">
            <a:avLst/>
          </a:prstGeom>
          <a:noFill/>
        </p:spPr>
        <p:txBody>
          <a:bodyPr>
            <a:spAutoFit/>
          </a:bodyPr>
          <a:lstStyle/>
          <a:p>
            <a:pPr>
              <a:defRPr/>
            </a:pPr>
            <a:r>
              <a:rPr lang="en-US" sz="9600" dirty="0">
                <a:solidFill>
                  <a:schemeClr val="accent1">
                    <a:lumMod val="60000"/>
                    <a:lumOff val="40000"/>
                  </a:schemeClr>
                </a:solidFill>
                <a:latin typeface="Arial" pitchFamily="-104" charset="0"/>
                <a:ea typeface="ＭＳ Ｐゴシック" pitchFamily="-104" charset="-128"/>
                <a:cs typeface="ＭＳ Ｐゴシック" pitchFamily="-104" charset="-128"/>
              </a:rPr>
              <a:t>Truths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9" descr="green cropped for ppt 150.jpg"/>
          <p:cNvPicPr>
            <a:picLocks noChangeAspect="1"/>
          </p:cNvPicPr>
          <p:nvPr/>
        </p:nvPicPr>
        <p:blipFill>
          <a:blip r:embed="rId3">
            <a:extLst>
              <a:ext uri="{28A0092B-C50C-407E-A947-70E740481C1C}">
                <a14:useLocalDpi xmlns:a14="http://schemas.microsoft.com/office/drawing/2010/main" val="0"/>
              </a:ext>
            </a:extLst>
          </a:blip>
          <a:srcRect t="84990"/>
          <a:stretch>
            <a:fillRect/>
          </a:stretch>
        </p:blipFill>
        <p:spPr bwMode="auto">
          <a:xfrm>
            <a:off x="0" y="5562600"/>
            <a:ext cx="91503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5"/>
          <p:cNvSpPr txBox="1">
            <a:spLocks noChangeArrowheads="1"/>
          </p:cNvSpPr>
          <p:nvPr/>
        </p:nvSpPr>
        <p:spPr bwMode="auto">
          <a:xfrm>
            <a:off x="685800" y="1693863"/>
            <a:ext cx="70104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200"/>
              </a:spcBef>
              <a:buClr>
                <a:srgbClr val="9BBB59"/>
              </a:buClr>
              <a:buFont typeface="Calibri" pitchFamily="34" charset="0"/>
              <a:buAutoNum type="arabicPeriod"/>
            </a:pPr>
            <a:r>
              <a:rPr lang="en-US" altLang="en-US" dirty="0">
                <a:latin typeface="Calibri" pitchFamily="34" charset="0"/>
              </a:rPr>
              <a:t>Lack of listening</a:t>
            </a:r>
            <a:endParaRPr lang="en-US" altLang="en-US" dirty="0">
              <a:solidFill>
                <a:srgbClr val="7F7F7F"/>
              </a:solidFill>
              <a:latin typeface="Calibri" pitchFamily="34" charset="0"/>
            </a:endParaRPr>
          </a:p>
          <a:p>
            <a:pPr eaLnBrk="1" hangingPunct="1">
              <a:spcBef>
                <a:spcPts val="1200"/>
              </a:spcBef>
              <a:buClr>
                <a:srgbClr val="9BBB59"/>
              </a:buClr>
              <a:buFont typeface="Calibri" pitchFamily="34" charset="0"/>
              <a:buAutoNum type="arabicPeriod"/>
            </a:pPr>
            <a:r>
              <a:rPr lang="en-US" altLang="en-US" dirty="0" err="1">
                <a:latin typeface="Calibri" pitchFamily="34" charset="0"/>
              </a:rPr>
              <a:t>Undersupervision</a:t>
            </a:r>
            <a:r>
              <a:rPr lang="en-US" altLang="en-US" dirty="0">
                <a:latin typeface="Calibri" pitchFamily="34" charset="0"/>
              </a:rPr>
              <a:t>, </a:t>
            </a:r>
            <a:r>
              <a:rPr lang="en-US" altLang="en-US" dirty="0" err="1">
                <a:latin typeface="Calibri" pitchFamily="34" charset="0"/>
              </a:rPr>
              <a:t>oversupervision</a:t>
            </a:r>
            <a:r>
              <a:rPr lang="en-US" altLang="en-US" dirty="0">
                <a:latin typeface="Calibri" pitchFamily="34" charset="0"/>
              </a:rPr>
              <a:t>,</a:t>
            </a:r>
            <a:br>
              <a:rPr lang="en-US" altLang="en-US" dirty="0">
                <a:latin typeface="Calibri" pitchFamily="34" charset="0"/>
              </a:rPr>
            </a:br>
            <a:r>
              <a:rPr lang="en-US" altLang="en-US" dirty="0">
                <a:latin typeface="Calibri" pitchFamily="34" charset="0"/>
              </a:rPr>
              <a:t>direction, or delegation </a:t>
            </a:r>
          </a:p>
          <a:p>
            <a:pPr eaLnBrk="1" hangingPunct="1">
              <a:spcBef>
                <a:spcPts val="1200"/>
              </a:spcBef>
              <a:buClr>
                <a:srgbClr val="9BBB59"/>
              </a:buClr>
              <a:buFont typeface="Calibri" pitchFamily="34" charset="0"/>
              <a:buAutoNum type="arabicPeriod"/>
            </a:pPr>
            <a:r>
              <a:rPr lang="en-US" altLang="en-US" dirty="0">
                <a:latin typeface="Calibri" pitchFamily="34" charset="0"/>
              </a:rPr>
              <a:t>Lack of management skills</a:t>
            </a:r>
            <a:endParaRPr lang="en-US" altLang="en-US" dirty="0">
              <a:solidFill>
                <a:srgbClr val="7F7F7F"/>
              </a:solidFill>
              <a:latin typeface="Calibri" pitchFamily="34" charset="0"/>
            </a:endParaRPr>
          </a:p>
          <a:p>
            <a:pPr eaLnBrk="1" hangingPunct="1">
              <a:spcBef>
                <a:spcPts val="1200"/>
              </a:spcBef>
              <a:buClr>
                <a:srgbClr val="9BBB59"/>
              </a:buClr>
              <a:buFont typeface="Calibri" pitchFamily="34" charset="0"/>
              <a:buAutoNum type="arabicPeriod"/>
            </a:pPr>
            <a:r>
              <a:rPr lang="en-US" altLang="en-US" dirty="0">
                <a:latin typeface="Calibri" pitchFamily="34" charset="0"/>
              </a:rPr>
              <a:t>Lack of support/inappropriate support</a:t>
            </a:r>
          </a:p>
          <a:p>
            <a:pPr eaLnBrk="1" hangingPunct="1">
              <a:spcBef>
                <a:spcPts val="1200"/>
              </a:spcBef>
              <a:buClr>
                <a:srgbClr val="9BBB59"/>
              </a:buClr>
              <a:buFont typeface="Calibri" pitchFamily="34" charset="0"/>
              <a:buAutoNum type="arabicPeriod"/>
            </a:pPr>
            <a:r>
              <a:rPr lang="en-US" altLang="en-US" dirty="0">
                <a:latin typeface="Calibri" pitchFamily="34" charset="0"/>
              </a:rPr>
              <a:t>Lack of accountability			</a:t>
            </a:r>
          </a:p>
        </p:txBody>
      </p:sp>
      <p:sp>
        <p:nvSpPr>
          <p:cNvPr id="8" name="TextBox 6"/>
          <p:cNvSpPr txBox="1">
            <a:spLocks noChangeArrowheads="1"/>
          </p:cNvSpPr>
          <p:nvPr/>
        </p:nvSpPr>
        <p:spPr bwMode="auto">
          <a:xfrm>
            <a:off x="6591300" y="1608772"/>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82</a:t>
            </a:r>
            <a:r>
              <a:rPr lang="en-US" altLang="en-US" sz="2800" dirty="0">
                <a:solidFill>
                  <a:srgbClr val="008000"/>
                </a:solidFill>
                <a:latin typeface="Calibri" pitchFamily="34" charset="0"/>
              </a:rPr>
              <a:t>%</a:t>
            </a:r>
          </a:p>
        </p:txBody>
      </p:sp>
      <p:sp>
        <p:nvSpPr>
          <p:cNvPr id="10" name="TextBox 6"/>
          <p:cNvSpPr txBox="1">
            <a:spLocks noChangeArrowheads="1"/>
          </p:cNvSpPr>
          <p:nvPr/>
        </p:nvSpPr>
        <p:spPr bwMode="auto">
          <a:xfrm>
            <a:off x="6629400" y="2290286"/>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81</a:t>
            </a:r>
            <a:r>
              <a:rPr lang="en-US" altLang="en-US" sz="2800" dirty="0">
                <a:solidFill>
                  <a:srgbClr val="008000"/>
                </a:solidFill>
                <a:latin typeface="Calibri" pitchFamily="34" charset="0"/>
              </a:rPr>
              <a:t>%</a:t>
            </a:r>
          </a:p>
        </p:txBody>
      </p:sp>
      <p:sp>
        <p:nvSpPr>
          <p:cNvPr id="14" name="TextBox 6"/>
          <p:cNvSpPr txBox="1">
            <a:spLocks noChangeArrowheads="1"/>
          </p:cNvSpPr>
          <p:nvPr/>
        </p:nvSpPr>
        <p:spPr bwMode="auto">
          <a:xfrm>
            <a:off x="6629400" y="2991644"/>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76</a:t>
            </a:r>
            <a:r>
              <a:rPr lang="en-US" altLang="en-US" sz="2800" dirty="0">
                <a:solidFill>
                  <a:srgbClr val="008000"/>
                </a:solidFill>
                <a:latin typeface="Calibri" pitchFamily="34" charset="0"/>
              </a:rPr>
              <a:t>%</a:t>
            </a:r>
          </a:p>
        </p:txBody>
      </p:sp>
      <p:sp>
        <p:nvSpPr>
          <p:cNvPr id="15" name="TextBox 6"/>
          <p:cNvSpPr txBox="1">
            <a:spLocks noChangeArrowheads="1"/>
          </p:cNvSpPr>
          <p:nvPr/>
        </p:nvSpPr>
        <p:spPr bwMode="auto">
          <a:xfrm>
            <a:off x="6629400" y="3549730"/>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76</a:t>
            </a:r>
            <a:r>
              <a:rPr lang="en-US" altLang="en-US" sz="2800" dirty="0">
                <a:solidFill>
                  <a:srgbClr val="008000"/>
                </a:solidFill>
                <a:latin typeface="Calibri" pitchFamily="34" charset="0"/>
              </a:rPr>
              <a:t>%</a:t>
            </a:r>
          </a:p>
        </p:txBody>
      </p:sp>
      <p:sp>
        <p:nvSpPr>
          <p:cNvPr id="16" name="TextBox 6"/>
          <p:cNvSpPr txBox="1">
            <a:spLocks noChangeArrowheads="1"/>
          </p:cNvSpPr>
          <p:nvPr/>
        </p:nvSpPr>
        <p:spPr bwMode="auto">
          <a:xfrm>
            <a:off x="6705600" y="4103253"/>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59</a:t>
            </a:r>
            <a:r>
              <a:rPr lang="en-US" altLang="en-US" sz="2800" dirty="0">
                <a:solidFill>
                  <a:srgbClr val="008000"/>
                </a:solidFill>
                <a:latin typeface="Calibri" pitchFamily="34" charset="0"/>
              </a:rPr>
              <a:t>%</a:t>
            </a:r>
          </a:p>
        </p:txBody>
      </p:sp>
      <p:sp>
        <p:nvSpPr>
          <p:cNvPr id="9" name="TextBox 8"/>
          <p:cNvSpPr txBox="1"/>
          <p:nvPr/>
        </p:nvSpPr>
        <p:spPr>
          <a:xfrm>
            <a:off x="4114800" y="5272088"/>
            <a:ext cx="6096000" cy="1570037"/>
          </a:xfrm>
          <a:prstGeom prst="rect">
            <a:avLst/>
          </a:prstGeom>
          <a:noFill/>
        </p:spPr>
        <p:txBody>
          <a:bodyPr>
            <a:spAutoFit/>
          </a:bodyPr>
          <a:lstStyle/>
          <a:p>
            <a:pPr>
              <a:defRPr/>
            </a:pPr>
            <a:r>
              <a:rPr lang="en-US" sz="9600">
                <a:solidFill>
                  <a:schemeClr val="accent1">
                    <a:lumMod val="60000"/>
                    <a:lumOff val="40000"/>
                  </a:schemeClr>
                </a:solidFill>
                <a:latin typeface="Arial" pitchFamily="-104" charset="0"/>
                <a:ea typeface="ＭＳ Ｐゴシック" pitchFamily="-104" charset="-128"/>
                <a:cs typeface="ＭＳ Ｐゴシック" pitchFamily="-104" charset="-128"/>
              </a:rPr>
              <a:t>Mistakes</a:t>
            </a:r>
          </a:p>
        </p:txBody>
      </p:sp>
      <p:sp>
        <p:nvSpPr>
          <p:cNvPr id="13321" name="Rectangle 2"/>
          <p:cNvSpPr txBox="1">
            <a:spLocks noChangeArrowheads="1"/>
          </p:cNvSpPr>
          <p:nvPr/>
        </p:nvSpPr>
        <p:spPr bwMode="auto">
          <a:xfrm>
            <a:off x="457200" y="457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4563"/>
              </a:lnSpc>
            </a:pPr>
            <a:r>
              <a:rPr lang="en-US" altLang="en-US" sz="3200" dirty="0">
                <a:solidFill>
                  <a:srgbClr val="008000"/>
                </a:solidFill>
                <a:latin typeface="Calibri" pitchFamily="34" charset="0"/>
              </a:rPr>
              <a:t>The Biggest Leadership Mistakes</a:t>
            </a:r>
            <a:br>
              <a:rPr lang="en-US" altLang="en-US" sz="3200" dirty="0">
                <a:solidFill>
                  <a:srgbClr val="008000"/>
                </a:solidFill>
                <a:latin typeface="Calibri" pitchFamily="34" charset="0"/>
              </a:rPr>
            </a:br>
            <a:endParaRPr lang="en-US" altLang="en-US" sz="3200" dirty="0">
              <a:solidFill>
                <a:srgbClr val="86B845"/>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9" descr="green cropped for ppt 150.jpg"/>
          <p:cNvPicPr>
            <a:picLocks noChangeAspect="1"/>
          </p:cNvPicPr>
          <p:nvPr/>
        </p:nvPicPr>
        <p:blipFill>
          <a:blip r:embed="rId3">
            <a:extLst>
              <a:ext uri="{28A0092B-C50C-407E-A947-70E740481C1C}">
                <a14:useLocalDpi xmlns:a14="http://schemas.microsoft.com/office/drawing/2010/main" val="0"/>
              </a:ext>
            </a:extLst>
          </a:blip>
          <a:srcRect t="84990"/>
          <a:stretch>
            <a:fillRect/>
          </a:stretch>
        </p:blipFill>
        <p:spPr bwMode="auto">
          <a:xfrm>
            <a:off x="0" y="5562600"/>
            <a:ext cx="915035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5"/>
          <p:cNvSpPr txBox="1">
            <a:spLocks noChangeArrowheads="1"/>
          </p:cNvSpPr>
          <p:nvPr/>
        </p:nvSpPr>
        <p:spPr bwMode="auto">
          <a:xfrm>
            <a:off x="685800" y="1693863"/>
            <a:ext cx="7010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1200"/>
              </a:spcBef>
              <a:buClr>
                <a:srgbClr val="9BBB59"/>
              </a:buClr>
              <a:buFont typeface="Calibri" pitchFamily="34" charset="0"/>
              <a:buAutoNum type="arabicPeriod"/>
            </a:pPr>
            <a:r>
              <a:rPr lang="en-US" altLang="en-US" dirty="0">
                <a:latin typeface="Calibri" pitchFamily="34" charset="0"/>
              </a:rPr>
              <a:t>Fail to provide feedback </a:t>
            </a:r>
            <a:br>
              <a:rPr lang="en-US" altLang="en-US" dirty="0">
                <a:latin typeface="Calibri" pitchFamily="34" charset="0"/>
              </a:rPr>
            </a:br>
            <a:r>
              <a:rPr lang="en-US" altLang="en-US" dirty="0">
                <a:solidFill>
                  <a:srgbClr val="7F7F7F"/>
                </a:solidFill>
                <a:latin typeface="Calibri" pitchFamily="34" charset="0"/>
              </a:rPr>
              <a:t>(recognition or redirection)</a:t>
            </a:r>
          </a:p>
          <a:p>
            <a:pPr eaLnBrk="1" hangingPunct="1">
              <a:spcBef>
                <a:spcPts val="1200"/>
              </a:spcBef>
              <a:buClr>
                <a:srgbClr val="9BBB59"/>
              </a:buClr>
              <a:buFont typeface="Calibri" pitchFamily="34" charset="0"/>
              <a:buAutoNum type="arabicPeriod"/>
            </a:pPr>
            <a:r>
              <a:rPr lang="en-US" altLang="en-US" dirty="0">
                <a:latin typeface="Calibri" pitchFamily="34" charset="0"/>
              </a:rPr>
              <a:t>Fail to listen or involve </a:t>
            </a:r>
          </a:p>
          <a:p>
            <a:pPr eaLnBrk="1" hangingPunct="1">
              <a:spcBef>
                <a:spcPts val="1200"/>
              </a:spcBef>
              <a:buClr>
                <a:srgbClr val="9BBB59"/>
              </a:buClr>
              <a:buFont typeface="Calibri" pitchFamily="34" charset="0"/>
              <a:buAutoNum type="arabicPeriod"/>
            </a:pPr>
            <a:r>
              <a:rPr lang="en-US" altLang="en-US" dirty="0">
                <a:latin typeface="Calibri" pitchFamily="34" charset="0"/>
              </a:rPr>
              <a:t>Fail to use the right leadership style </a:t>
            </a:r>
            <a:br>
              <a:rPr lang="en-US" altLang="en-US" dirty="0">
                <a:latin typeface="Calibri" pitchFamily="34" charset="0"/>
              </a:rPr>
            </a:br>
            <a:r>
              <a:rPr lang="en-US" altLang="en-US" dirty="0">
                <a:solidFill>
                  <a:srgbClr val="7F7F7F"/>
                </a:solidFill>
                <a:latin typeface="Calibri" pitchFamily="34" charset="0"/>
              </a:rPr>
              <a:t>(</a:t>
            </a:r>
            <a:r>
              <a:rPr lang="en-US" altLang="en-US" dirty="0" err="1">
                <a:solidFill>
                  <a:srgbClr val="7F7F7F"/>
                </a:solidFill>
                <a:latin typeface="Calibri" pitchFamily="34" charset="0"/>
              </a:rPr>
              <a:t>oversupervise</a:t>
            </a:r>
            <a:r>
              <a:rPr lang="en-US" altLang="en-US" dirty="0">
                <a:solidFill>
                  <a:srgbClr val="7F7F7F"/>
                </a:solidFill>
                <a:latin typeface="Calibri" pitchFamily="34" charset="0"/>
              </a:rPr>
              <a:t> or </a:t>
            </a:r>
            <a:r>
              <a:rPr lang="en-US" altLang="en-US" dirty="0" err="1">
                <a:solidFill>
                  <a:srgbClr val="7F7F7F"/>
                </a:solidFill>
                <a:latin typeface="Calibri" pitchFamily="34" charset="0"/>
              </a:rPr>
              <a:t>undersupervise</a:t>
            </a:r>
            <a:r>
              <a:rPr lang="en-US" altLang="en-US" dirty="0">
                <a:solidFill>
                  <a:srgbClr val="7F7F7F"/>
                </a:solidFill>
                <a:latin typeface="Calibri" pitchFamily="34" charset="0"/>
              </a:rPr>
              <a:t>)</a:t>
            </a:r>
          </a:p>
          <a:p>
            <a:pPr eaLnBrk="1" hangingPunct="1">
              <a:spcBef>
                <a:spcPts val="1200"/>
              </a:spcBef>
              <a:buClr>
                <a:srgbClr val="9BBB59"/>
              </a:buClr>
              <a:buFont typeface="Calibri" pitchFamily="34" charset="0"/>
              <a:buAutoNum type="arabicPeriod"/>
            </a:pPr>
            <a:r>
              <a:rPr lang="en-US" altLang="en-US" dirty="0">
                <a:latin typeface="Calibri" pitchFamily="34" charset="0"/>
              </a:rPr>
              <a:t>Fail to set clear goals</a:t>
            </a:r>
          </a:p>
          <a:p>
            <a:pPr eaLnBrk="1" hangingPunct="1">
              <a:spcBef>
                <a:spcPts val="1200"/>
              </a:spcBef>
              <a:buClr>
                <a:srgbClr val="9BBB59"/>
              </a:buClr>
              <a:buFont typeface="Calibri" pitchFamily="34" charset="0"/>
              <a:buAutoNum type="arabicPeriod"/>
            </a:pPr>
            <a:r>
              <a:rPr lang="en-US" altLang="en-US" dirty="0">
                <a:latin typeface="Calibri" pitchFamily="34" charset="0"/>
              </a:rPr>
              <a:t>Fail to develop others			</a:t>
            </a:r>
          </a:p>
        </p:txBody>
      </p:sp>
      <p:sp>
        <p:nvSpPr>
          <p:cNvPr id="8" name="TextBox 6"/>
          <p:cNvSpPr txBox="1">
            <a:spLocks noChangeArrowheads="1"/>
          </p:cNvSpPr>
          <p:nvPr/>
        </p:nvSpPr>
        <p:spPr bwMode="auto">
          <a:xfrm>
            <a:off x="6416040" y="1563688"/>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82</a:t>
            </a:r>
            <a:r>
              <a:rPr lang="en-US" altLang="en-US" sz="2800" dirty="0">
                <a:solidFill>
                  <a:srgbClr val="008000"/>
                </a:solidFill>
                <a:latin typeface="Calibri" pitchFamily="34" charset="0"/>
              </a:rPr>
              <a:t>%</a:t>
            </a:r>
          </a:p>
        </p:txBody>
      </p:sp>
      <p:sp>
        <p:nvSpPr>
          <p:cNvPr id="10" name="TextBox 6"/>
          <p:cNvSpPr txBox="1">
            <a:spLocks noChangeArrowheads="1"/>
          </p:cNvSpPr>
          <p:nvPr/>
        </p:nvSpPr>
        <p:spPr bwMode="auto">
          <a:xfrm>
            <a:off x="6477000" y="2443956"/>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81</a:t>
            </a:r>
            <a:r>
              <a:rPr lang="en-US" altLang="en-US" sz="2800" dirty="0">
                <a:solidFill>
                  <a:srgbClr val="008000"/>
                </a:solidFill>
                <a:latin typeface="Calibri" pitchFamily="34" charset="0"/>
              </a:rPr>
              <a:t>%</a:t>
            </a:r>
          </a:p>
        </p:txBody>
      </p:sp>
      <p:sp>
        <p:nvSpPr>
          <p:cNvPr id="14" name="TextBox 6"/>
          <p:cNvSpPr txBox="1">
            <a:spLocks noChangeArrowheads="1"/>
          </p:cNvSpPr>
          <p:nvPr/>
        </p:nvSpPr>
        <p:spPr bwMode="auto">
          <a:xfrm>
            <a:off x="6477000" y="3024823"/>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76</a:t>
            </a:r>
            <a:r>
              <a:rPr lang="en-US" altLang="en-US" sz="2800" dirty="0">
                <a:solidFill>
                  <a:srgbClr val="008000"/>
                </a:solidFill>
                <a:latin typeface="Calibri" pitchFamily="34" charset="0"/>
              </a:rPr>
              <a:t>%</a:t>
            </a:r>
          </a:p>
        </p:txBody>
      </p:sp>
      <p:sp>
        <p:nvSpPr>
          <p:cNvPr id="15" name="TextBox 6"/>
          <p:cNvSpPr txBox="1">
            <a:spLocks noChangeArrowheads="1"/>
          </p:cNvSpPr>
          <p:nvPr/>
        </p:nvSpPr>
        <p:spPr bwMode="auto">
          <a:xfrm>
            <a:off x="6553200" y="3828733"/>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76</a:t>
            </a:r>
            <a:r>
              <a:rPr lang="en-US" altLang="en-US" sz="2800" dirty="0">
                <a:solidFill>
                  <a:srgbClr val="008000"/>
                </a:solidFill>
                <a:latin typeface="Calibri" pitchFamily="34" charset="0"/>
              </a:rPr>
              <a:t>%</a:t>
            </a:r>
          </a:p>
        </p:txBody>
      </p:sp>
      <p:sp>
        <p:nvSpPr>
          <p:cNvPr id="16" name="TextBox 6"/>
          <p:cNvSpPr txBox="1">
            <a:spLocks noChangeArrowheads="1"/>
          </p:cNvSpPr>
          <p:nvPr/>
        </p:nvSpPr>
        <p:spPr bwMode="auto">
          <a:xfrm>
            <a:off x="6553200" y="4398169"/>
            <a:ext cx="91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spcBef>
                <a:spcPts val="1200"/>
              </a:spcBef>
            </a:pPr>
            <a:r>
              <a:rPr lang="en-US" altLang="en-US" sz="3200" dirty="0">
                <a:solidFill>
                  <a:srgbClr val="008000"/>
                </a:solidFill>
                <a:latin typeface="Calibri" pitchFamily="34" charset="0"/>
              </a:rPr>
              <a:t>59</a:t>
            </a:r>
            <a:r>
              <a:rPr lang="en-US" altLang="en-US" sz="2800" dirty="0">
                <a:solidFill>
                  <a:srgbClr val="008000"/>
                </a:solidFill>
                <a:latin typeface="Calibri" pitchFamily="34" charset="0"/>
              </a:rPr>
              <a:t>%</a:t>
            </a:r>
          </a:p>
        </p:txBody>
      </p:sp>
      <p:sp>
        <p:nvSpPr>
          <p:cNvPr id="11" name="TextBox 10"/>
          <p:cNvSpPr txBox="1"/>
          <p:nvPr/>
        </p:nvSpPr>
        <p:spPr>
          <a:xfrm>
            <a:off x="3810000" y="5272088"/>
            <a:ext cx="6096000" cy="1570037"/>
          </a:xfrm>
          <a:prstGeom prst="rect">
            <a:avLst/>
          </a:prstGeom>
          <a:noFill/>
        </p:spPr>
        <p:txBody>
          <a:bodyPr>
            <a:spAutoFit/>
          </a:bodyPr>
          <a:lstStyle/>
          <a:p>
            <a:pPr>
              <a:defRPr/>
            </a:pPr>
            <a:r>
              <a:rPr lang="en-US" sz="9600">
                <a:solidFill>
                  <a:schemeClr val="accent1">
                    <a:lumMod val="60000"/>
                    <a:lumOff val="40000"/>
                  </a:schemeClr>
                </a:solidFill>
                <a:latin typeface="Arial" pitchFamily="-104" charset="0"/>
                <a:ea typeface="ＭＳ Ｐゴシック" pitchFamily="-104" charset="-128"/>
                <a:cs typeface="ＭＳ Ｐゴシック" pitchFamily="-104" charset="-128"/>
              </a:rPr>
              <a:t>Fail to Do</a:t>
            </a:r>
          </a:p>
        </p:txBody>
      </p:sp>
      <p:sp>
        <p:nvSpPr>
          <p:cNvPr id="15369" name="Rectangle 2"/>
          <p:cNvSpPr txBox="1">
            <a:spLocks noChangeArrowheads="1"/>
          </p:cNvSpPr>
          <p:nvPr/>
        </p:nvSpPr>
        <p:spPr bwMode="auto">
          <a:xfrm>
            <a:off x="457200" y="457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lnSpc>
                <a:spcPts val="4563"/>
              </a:lnSpc>
            </a:pPr>
            <a:r>
              <a:rPr lang="en-US" altLang="en-US" sz="3200" dirty="0">
                <a:solidFill>
                  <a:srgbClr val="008000"/>
                </a:solidFill>
                <a:latin typeface="Calibri" pitchFamily="34" charset="0"/>
              </a:rPr>
              <a:t>Top Five Things Leaders Fail to Do</a:t>
            </a:r>
            <a:br>
              <a:rPr lang="en-US" altLang="en-US" sz="3200" dirty="0">
                <a:solidFill>
                  <a:srgbClr val="008000"/>
                </a:solidFill>
                <a:latin typeface="Calibri" pitchFamily="34" charset="0"/>
              </a:rPr>
            </a:br>
            <a:endParaRPr lang="en-US" altLang="en-US" sz="3200" dirty="0">
              <a:solidFill>
                <a:srgbClr val="86B845"/>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p:cNvPicPr>
            <a:picLocks noChangeAspect="1"/>
          </p:cNvPicPr>
          <p:nvPr/>
        </p:nvPicPr>
        <p:blipFill>
          <a:blip r:embed="rId3">
            <a:extLst>
              <a:ext uri="{28A0092B-C50C-407E-A947-70E740481C1C}">
                <a14:useLocalDpi xmlns:a14="http://schemas.microsoft.com/office/drawing/2010/main" val="0"/>
              </a:ext>
            </a:extLst>
          </a:blip>
          <a:srcRect b="9019"/>
          <a:stretch>
            <a:fillRect/>
          </a:stretch>
        </p:blipFill>
        <p:spPr bwMode="auto">
          <a:xfrm>
            <a:off x="2667000" y="2108200"/>
            <a:ext cx="6477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0"/>
            <a:ext cx="4800600" cy="3962400"/>
          </a:xfrm>
          <a:prstGeom prst="rect">
            <a:avLst/>
          </a:prstGeom>
          <a:solidFill>
            <a:srgbClr val="C8F832">
              <a:alpha val="45882"/>
            </a:srgbClr>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17411" name="Rectangle 2"/>
          <p:cNvSpPr>
            <a:spLocks noGrp="1" noChangeArrowheads="1"/>
          </p:cNvSpPr>
          <p:nvPr>
            <p:ph type="title" idx="4294967295"/>
          </p:nvPr>
        </p:nvSpPr>
        <p:spPr bwMode="auto">
          <a:xfrm>
            <a:off x="0" y="609600"/>
            <a:ext cx="43434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3225"/>
              </a:lnSpc>
            </a:pPr>
            <a:r>
              <a:rPr lang="en-US" altLang="en-US" sz="4000" dirty="0" smtClean="0">
                <a:solidFill>
                  <a:srgbClr val="008000"/>
                </a:solidFill>
                <a:ea typeface="ＭＳ Ｐゴシック" pitchFamily="34" charset="-128"/>
              </a:rPr>
              <a:t>The Power </a:t>
            </a:r>
            <a:br>
              <a:rPr lang="en-US" altLang="en-US" sz="4000" dirty="0" smtClean="0">
                <a:solidFill>
                  <a:srgbClr val="008000"/>
                </a:solidFill>
                <a:ea typeface="ＭＳ Ｐゴシック" pitchFamily="34" charset="-128"/>
              </a:rPr>
            </a:br>
            <a:r>
              <a:rPr lang="en-US" altLang="en-US" sz="4000" dirty="0" smtClean="0">
                <a:solidFill>
                  <a:srgbClr val="008000"/>
                </a:solidFill>
                <a:ea typeface="ＭＳ Ｐゴシック" pitchFamily="34" charset="-128"/>
              </a:rPr>
              <a:t>of Leadership</a:t>
            </a:r>
          </a:p>
        </p:txBody>
      </p:sp>
      <p:sp>
        <p:nvSpPr>
          <p:cNvPr id="17412" name="Rectangle 4"/>
          <p:cNvSpPr>
            <a:spLocks noChangeArrowheads="1"/>
          </p:cNvSpPr>
          <p:nvPr/>
        </p:nvSpPr>
        <p:spPr bwMode="auto">
          <a:xfrm>
            <a:off x="457200" y="1600200"/>
            <a:ext cx="43434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800" dirty="0">
                <a:latin typeface="Calibri" pitchFamily="34" charset="0"/>
              </a:rPr>
              <a:t>Organizations that have excellent leaders grow at a rate of 10 times faster </a:t>
            </a:r>
            <a:br>
              <a:rPr lang="en-US" altLang="en-US" sz="2800" dirty="0">
                <a:latin typeface="Calibri" pitchFamily="34" charset="0"/>
              </a:rPr>
            </a:br>
            <a:r>
              <a:rPr lang="en-US" altLang="en-US" sz="2800" dirty="0">
                <a:latin typeface="Calibri" pitchFamily="34" charset="0"/>
              </a:rPr>
              <a:t>than those that do not.</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91&quot;/&gt;&lt;/object&gt;&lt;object type=&quot;3&quot; unique_id=&quot;10004&quot;&gt;&lt;property id=&quot;20148&quot; value=&quot;5&quot;/&gt;&lt;property id=&quot;20300&quot; value=&quot;Slide 2&quot;/&gt;&lt;property id=&quot;20307&quot; value=&quot;334&quot;/&gt;&lt;/object&gt;&lt;object type=&quot;3&quot; unique_id=&quot;10005&quot;&gt;&lt;property id=&quot;20148&quot; value=&quot;5&quot;/&gt;&lt;property id=&quot;20300&quot; value=&quot;Slide 3&quot;/&gt;&lt;property id=&quot;20307&quot; value=&quot;335&quot;/&gt;&lt;/object&gt;&lt;object type=&quot;3&quot; unique_id=&quot;10006&quot;&gt;&lt;property id=&quot;20148&quot; value=&quot;5&quot;/&gt;&lt;property id=&quot;20300&quot; value=&quot;Slide 4&quot;/&gt;&lt;property id=&quot;20307&quot; value=&quot;327&quot;/&gt;&lt;/object&gt;&lt;object type=&quot;3&quot; unique_id=&quot;10007&quot;&gt;&lt;property id=&quot;20148&quot; value=&quot;5&quot;/&gt;&lt;property id=&quot;20300&quot; value=&quot;Slide 5 - &amp;quot;Leadership-Profit Chain Truths  &amp;quot;&quot;/&gt;&lt;property id=&quot;20307&quot; value=&quot;328&quot;/&gt;&lt;/object&gt;&lt;object type=&quot;3&quot; unique_id=&quot;10008&quot;&gt;&lt;property id=&quot;20148&quot; value=&quot;5&quot;/&gt;&lt;property id=&quot;20300&quot; value=&quot;Slide 6&quot;/&gt;&lt;property id=&quot;20307&quot; value=&quot;332&quot;/&gt;&lt;/object&gt;&lt;object type=&quot;3&quot; unique_id=&quot;10009&quot;&gt;&lt;property id=&quot;20148&quot; value=&quot;5&quot;/&gt;&lt;property id=&quot;20300&quot; value=&quot;Slide 7&quot;/&gt;&lt;property id=&quot;20307&quot; value=&quot;339&quot;/&gt;&lt;/object&gt;&lt;object type=&quot;3&quot; unique_id=&quot;10010&quot;&gt;&lt;property id=&quot;20148&quot; value=&quot;5&quot;/&gt;&lt;property id=&quot;20300&quot; value=&quot;Slide 8 - &amp;quot;The Power  of Leadership&amp;quot;&quot;/&gt;&lt;property id=&quot;20307&quot; value=&quot;333&quot;/&gt;&lt;/object&gt;&lt;object type=&quot;3&quot; unique_id=&quot;10011&quot;&gt;&lt;property id=&quot;20148&quot; value=&quot;5&quot;/&gt;&lt;property id=&quot;20300&quot; value=&quot;Slide 9&quot;/&gt;&lt;property id=&quot;20307&quot; value=&quot;357&quot;/&gt;&lt;/object&gt;&lt;object type=&quot;3&quot; unique_id=&quot;10012&quot;&gt;&lt;property id=&quot;20148&quot; value=&quot;5&quot;/&gt;&lt;property id=&quot;20300&quot; value=&quot;Slide 10&quot;/&gt;&lt;property id=&quot;20307&quot; value=&quot;282&quot;/&gt;&lt;/object&gt;&lt;object type=&quot;3&quot; unique_id=&quot;10013&quot;&gt;&lt;property id=&quot;20148&quot; value=&quot;5&quot;/&gt;&lt;property id=&quot;20300&quot; value=&quot;Slide 11&quot;/&gt;&lt;property id=&quot;20307&quot; value=&quot;273&quot;/&gt;&lt;/object&gt;&lt;object type=&quot;3&quot; unique_id=&quot;10014&quot;&gt;&lt;property id=&quot;20148&quot; value=&quot;5&quot;/&gt;&lt;property id=&quot;20300&quot; value=&quot;Slide 12&quot;/&gt;&lt;property id=&quot;20307&quot; value=&quot;348&quot;/&gt;&lt;/object&gt;&lt;object type=&quot;3&quot; unique_id=&quot;10015&quot;&gt;&lt;property id=&quot;20148&quot; value=&quot;5&quot;/&gt;&lt;property id=&quot;20300&quot; value=&quot;Slide 13&quot;/&gt;&lt;property id=&quot;20307&quot; value=&quot;337&quot;/&gt;&lt;/object&gt;&lt;object type=&quot;3&quot; unique_id=&quot;10016&quot;&gt;&lt;property id=&quot;20148&quot; value=&quot;5&quot;/&gt;&lt;property id=&quot;20300&quot; value=&quot;Slide 14&quot;/&gt;&lt;property id=&quot;20307&quot; value=&quot;355&quot;/&gt;&lt;/object&gt;&lt;object type=&quot;3&quot; unique_id=&quot;10017&quot;&gt;&lt;property id=&quot;20148&quot; value=&quot;5&quot;/&gt;&lt;property id=&quot;20300&quot; value=&quot;Slide 15 - &amp;quot;Upon completion of the SLII Experience,  leaders will …&amp;quot;&quot;/&gt;&lt;property id=&quot;20307&quot; value=&quot;341&quot;/&gt;&lt;/object&gt;&lt;object type=&quot;3&quot; unique_id=&quot;10018&quot;&gt;&lt;property id=&quot;20148&quot; value=&quot;5&quot;/&gt;&lt;property id=&quot;20300&quot; value=&quot;Slide 16&quot;/&gt;&lt;property id=&quot;20307&quot; value=&quot;258&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340&quot;/&gt;&lt;/object&gt;&lt;object type=&quot;3&quot; unique_id=&quot;10021&quot;&gt;&lt;property id=&quot;20148&quot; value=&quot;5&quot;/&gt;&lt;property id=&quot;20300&quot; value=&quot;Slide 19 - &amp;quot;LAUNCH  Assignments &amp;quot;&quot;/&gt;&lt;property id=&quot;20307&quot; value=&quot;292&quot;/&gt;&lt;/object&gt;&lt;object type=&quot;3&quot; unique_id=&quot;10022&quot;&gt;&lt;property id=&quot;20148&quot; value=&quot;5&quot;/&gt;&lt;property id=&quot;20300&quot; value=&quot;Slide 20&quot;/&gt;&lt;property id=&quot;20307&quot; value=&quot;285&quot;/&gt;&lt;/object&gt;&lt;object type=&quot;3&quot; unique_id=&quot;10023&quot;&gt;&lt;property id=&quot;20148&quot; value=&quot;5&quot;/&gt;&lt;property id=&quot;20300&quot; value=&quot;Slide 21&quot;/&gt;&lt;property id=&quot;20307&quot; value=&quot;265&quot;/&gt;&lt;/object&gt;&lt;object type=&quot;3&quot; unique_id=&quot;10024&quot;&gt;&lt;property id=&quot;20148&quot; value=&quot;5&quot;/&gt;&lt;property id=&quot;20300&quot; value=&quot;Slide 22&quot;/&gt;&lt;property id=&quot;20307&quot; value=&quot;295&quot;/&gt;&lt;/object&gt;&lt;object type=&quot;3&quot; unique_id=&quot;10025&quot;&gt;&lt;property id=&quot;20148&quot; value=&quot;5&quot;/&gt;&lt;property id=&quot;20300&quot; value=&quot;Slide 23&quot;/&gt;&lt;property id=&quot;20307&quot; value=&quot;349&quot;/&gt;&lt;/object&gt;&lt;object type=&quot;3&quot; unique_id=&quot;10026&quot;&gt;&lt;property id=&quot;20148&quot; value=&quot;5&quot;/&gt;&lt;property id=&quot;20300&quot; value=&quot;Slide 24&quot;/&gt;&lt;property id=&quot;20307&quot; value=&quot;350&quot;/&gt;&lt;/object&gt;&lt;object type=&quot;3&quot; unique_id=&quot;10027&quot;&gt;&lt;property id=&quot;20148&quot; value=&quot;5&quot;/&gt;&lt;property id=&quot;20300&quot; value=&quot;Slide 25&quot;/&gt;&lt;property id=&quot;20307&quot; value=&quot;351&quot;/&gt;&lt;/object&gt;&lt;object type=&quot;3&quot; unique_id=&quot;10028&quot;&gt;&lt;property id=&quot;20148&quot; value=&quot;5&quot;/&gt;&lt;property id=&quot;20300&quot; value=&quot;Slide 26&quot;/&gt;&lt;property id=&quot;20307&quot; value=&quot;352&quot;/&gt;&lt;/object&gt;&lt;object type=&quot;3&quot; unique_id=&quot;10029&quot;&gt;&lt;property id=&quot;20148&quot; value=&quot;5&quot;/&gt;&lt;property id=&quot;20300&quot; value=&quot;Slide 27&quot;/&gt;&lt;property id=&quot;20307&quot; value=&quot;353&quot;/&gt;&lt;/object&gt;&lt;object type=&quot;3&quot; unique_id=&quot;10030&quot;&gt;&lt;property id=&quot;20148&quot; value=&quot;5&quot;/&gt;&lt;property id=&quot;20300&quot; value=&quot;Slide 28&quot;/&gt;&lt;property id=&quot;20307&quot; value=&quot;358&quot;/&gt;&lt;/object&gt;&lt;object type=&quot;3&quot; unique_id=&quot;10031&quot;&gt;&lt;property id=&quot;20148&quot; value=&quot;5&quot;/&gt;&lt;property id=&quot;20300&quot; value=&quot;Slide 29&quot;/&gt;&lt;property id=&quot;20307&quot; value=&quot;362&quot;/&gt;&lt;/object&gt;&lt;object type=&quot;3&quot; unique_id=&quot;10032&quot;&gt;&lt;property id=&quot;20148&quot; value=&quot;5&quot;/&gt;&lt;property id=&quot;20300&quot; value=&quot;Slide 30 - &amp;quot;Diagnosing Development Level&amp;quot;&quot;/&gt;&lt;property id=&quot;20307&quot; value=&quot;293&quot;/&gt;&lt;/object&gt;&lt;object type=&quot;3&quot; unique_id=&quot;10033&quot;&gt;&lt;property id=&quot;20148&quot; value=&quot;5&quot;/&gt;&lt;property id=&quot;20300&quot; value=&quot;Slide 31&quot;/&gt;&lt;property id=&quot;20307&quot; value=&quot;315&quot;/&gt;&lt;/object&gt;&lt;object type=&quot;3&quot; unique_id=&quot;10034&quot;&gt;&lt;property id=&quot;20148&quot; value=&quot;5&quot;/&gt;&lt;property id=&quot;20300&quot; value=&quot;Slide 32&quot;/&gt;&lt;property id=&quot;20307&quot; value=&quot;342&quot;/&gt;&lt;/object&gt;&lt;object type=&quot;3&quot; unique_id=&quot;10035&quot;&gt;&lt;property id=&quot;20148&quot; value=&quot;5&quot;/&gt;&lt;property id=&quot;20300&quot; value=&quot;Slide 33&quot;/&gt;&lt;property id=&quot;20307&quot; value=&quot;299&quot;/&gt;&lt;/object&gt;&lt;object type=&quot;3&quot; unique_id=&quot;10036&quot;&gt;&lt;property id=&quot;20148&quot; value=&quot;5&quot;/&gt;&lt;property id=&quot;20300&quot; value=&quot;Slide 34&quot;/&gt;&lt;property id=&quot;20307&quot; value=&quot;306&quot;/&gt;&lt;/object&gt;&lt;object type=&quot;3&quot; unique_id=&quot;10037&quot;&gt;&lt;property id=&quot;20148&quot; value=&quot;5&quot;/&gt;&lt;property id=&quot;20300&quot; value=&quot;Slide 35&quot;/&gt;&lt;property id=&quot;20307&quot; value=&quot;345&quot;/&gt;&lt;/object&gt;&lt;object type=&quot;3&quot; unique_id=&quot;10038&quot;&gt;&lt;property id=&quot;20148&quot; value=&quot;5&quot;/&gt;&lt;property id=&quot;20300&quot; value=&quot;Slide 36&quot;/&gt;&lt;property id=&quot;20307&quot; value=&quot;359&quot;/&gt;&lt;/object&gt;&lt;object type=&quot;3&quot; unique_id=&quot;10039&quot;&gt;&lt;property id=&quot;20148&quot; value=&quot;5&quot;/&gt;&lt;property id=&quot;20300&quot; value=&quot;Slide 37&quot;/&gt;&lt;property id=&quot;20307&quot; value=&quot;361&quot;/&gt;&lt;/object&gt;&lt;object type=&quot;3&quot; unique_id=&quot;10040&quot;&gt;&lt;property id=&quot;20148&quot; value=&quot;5&quot;/&gt;&lt;property id=&quot;20300&quot; value=&quot;Slide 38&quot;/&gt;&lt;property id=&quot;20307&quot; value=&quot;360&quot;/&gt;&lt;/object&gt;&lt;object type=&quot;3&quot; unique_id=&quot;10041&quot;&gt;&lt;property id=&quot;20148&quot; value=&quot;5&quot;/&gt;&lt;property id=&quot;20300&quot; value=&quot;Slide 39&quot;/&gt;&lt;property id=&quot;20307&quot; value=&quot;303&quot;/&gt;&lt;/object&gt;&lt;object type=&quot;3&quot; unique_id=&quot;10042&quot;&gt;&lt;property id=&quot;20148&quot; value=&quot;5&quot;/&gt;&lt;property id=&quot;20300&quot; value=&quot;Slide 40&quot;/&gt;&lt;property id=&quot;20307&quot; value=&quot;363&quot;/&gt;&lt;/object&gt;&lt;object type=&quot;3&quot; unique_id=&quot;10043&quot;&gt;&lt;property id=&quot;20148&quot; value=&quot;5&quot;/&gt;&lt;property id=&quot;20300&quot; value=&quot;Slide 41&quot;/&gt;&lt;property id=&quot;20307&quot; value=&quot;364&quot;/&gt;&lt;/object&gt;&lt;object type=&quot;3&quot; unique_id=&quot;10044&quot;&gt;&lt;property id=&quot;20148&quot; value=&quot;5&quot;/&gt;&lt;property id=&quot;20300&quot; value=&quot;Slide 42&quot;/&gt;&lt;property id=&quot;20307&quot; value=&quot;354&quot;/&gt;&lt;/object&gt;&lt;object type=&quot;3&quot; unique_id=&quot;10045&quot;&gt;&lt;property id=&quot;20148&quot; value=&quot;5&quot;/&gt;&lt;property id=&quot;20300&quot; value=&quot;Slide 43 - &amp;quot;Why Match? &amp;quot;&quot;/&gt;&lt;property id=&quot;20307&quot; value=&quot;322&quot;/&gt;&lt;/object&gt;&lt;object type=&quot;3&quot; unique_id=&quot;10046&quot;&gt;&lt;property id=&quot;20148&quot; value=&quot;5&quot;/&gt;&lt;property id=&quot;20300&quot; value=&quot;Slide 44 - &amp;quot;Net Economic Contributions at Various Development Levels&amp;quot;&quot;/&gt;&lt;property id=&quot;20307&quot; value=&quot;323&quot;/&gt;&lt;/object&gt;&lt;object type=&quot;3&quot; unique_id=&quot;10047&quot;&gt;&lt;property id=&quot;20148&quot; value=&quot;5&quot;/&gt;&lt;property id=&quot;20300&quot; value=&quot;Slide 45 - &amp;quot;With Effective Leadership,  What Economics Are Possible?&amp;quot;&quot;/&gt;&lt;property id=&quot;20307&quot; value=&quot;324&quot;/&gt;&lt;/object&gt;&lt;object type=&quot;3&quot; unique_id=&quot;10048&quot;&gt;&lt;property id=&quot;20148&quot; value=&quot;5&quot;/&gt;&lt;property id=&quot;20300&quot; value=&quot;Slide 46&quot;/&gt;&lt;property id=&quot;20307&quot; value=&quot;290&quot;/&gt;&lt;/object&gt;&lt;object type=&quot;3&quot; unique_id=&quot;10049&quot;&gt;&lt;property id=&quot;20148&quot; value=&quot;5&quot;/&gt;&lt;property id=&quot;20300&quot; value=&quot;Slide 47&quot;/&gt;&lt;property id=&quot;20307&quot; value=&quot;344&quot;/&gt;&lt;/object&gt;&lt;object type=&quot;3&quot; unique_id=&quot;10050&quot;&gt;&lt;property id=&quot;20148&quot; value=&quot;5&quot;/&gt;&lt;property id=&quot;20300&quot; value=&quot;Slide 48&quot;/&gt;&lt;property id=&quot;20307&quot; value=&quot;313&quot;/&gt;&lt;/object&gt;&lt;object type=&quot;3&quot; unique_id=&quot;10051&quot;&gt;&lt;property id=&quot;20148&quot; value=&quot;5&quot;/&gt;&lt;property id=&quot;20300&quot; value=&quot;Slide 49 - &amp;quot;Match versus Mismatch&amp;quot;&quot;/&gt;&lt;property id=&quot;20307&quot; value=&quot;311&quot;/&gt;&lt;/object&gt;&lt;object type=&quot;3&quot; unique_id=&quot;10052&quot;&gt;&lt;property id=&quot;20148&quot; value=&quot;5&quot;/&gt;&lt;property id=&quot;20300&quot; value=&quot;Slide 50&quot;/&gt;&lt;property id=&quot;20307&quot; value=&quot;312&quot;/&gt;&lt;/object&gt;&lt;object type=&quot;3&quot; unique_id=&quot;10053&quot;&gt;&lt;property id=&quot;20148&quot; value=&quot;5&quot;/&gt;&lt;property id=&quot;20300&quot; value=&quot;Slide 51&quot;/&gt;&lt;property id=&quot;20307&quot; value=&quot;289&quot;/&gt;&lt;/object&gt;&lt;object type=&quot;3&quot; unique_id=&quot;10054&quot;&gt;&lt;property id=&quot;20148&quot; value=&quot;5&quot;/&gt;&lt;property id=&quot;20300&quot; value=&quot;Slide 52&quot;/&gt;&lt;property id=&quot;20307&quot; value=&quot;365&quot;/&gt;&lt;/object&gt;&lt;object type=&quot;3&quot; unique_id=&quot;10055&quot;&gt;&lt;property id=&quot;20148&quot; value=&quot;5&quot;/&gt;&lt;property id=&quot;20300&quot; value=&quot;Slide 53&quot;/&gt;&lt;property id=&quot;20307&quot; value=&quot;319&quot;/&gt;&lt;/object&gt;&lt;object type=&quot;3&quot; unique_id=&quot;10056&quot;&gt;&lt;property id=&quot;20148&quot; value=&quot;5&quot;/&gt;&lt;property id=&quot;20300&quot; value=&quot;Slide 54&quot;/&gt;&lt;property id=&quot;20307&quot; value=&quot;343&quot;/&gt;&lt;/object&gt;&lt;object type=&quot;3&quot; unique_id=&quot;10057&quot;&gt;&lt;property id=&quot;20148&quot; value=&quot;5&quot;/&gt;&lt;property id=&quot;20300&quot; value=&quot;Slide 55 - &amp;quot;The SLII App&amp;quot;&quot;/&gt;&lt;property id=&quot;20307&quot; value=&quot;308&quot;/&gt;&lt;/object&gt;&lt;object type=&quot;3&quot; unique_id=&quot;10058&quot;&gt;&lt;property id=&quot;20148&quot; value=&quot;5&quot;/&gt;&lt;property id=&quot;20300&quot; value=&quot;Slide 56 - &amp;quot;Take the&amp;quot;&quot;/&gt;&lt;property id=&quot;20307&quot; value=&quot;309&quot;/&gt;&lt;/object&gt;&lt;object type=&quot;3&quot; unique_id=&quot;10059&quot;&gt;&lt;property id=&quot;20148&quot; value=&quot;5&quot;/&gt;&lt;property id=&quot;20300&quot; value=&quot;Slide 57&quot;/&gt;&lt;property id=&quot;20307&quot; value=&quot;310&quot;/&gt;&lt;/object&gt;&lt;object type=&quot;3&quot; unique_id=&quot;10060&quot;&gt;&lt;property id=&quot;20148&quot; value=&quot;5&quot;/&gt;&lt;property id=&quot;20300&quot; value=&quot;Slide 58&quot;/&gt;&lt;property id=&quot;20307&quot; value=&quot;346&quot;/&gt;&lt;/object&gt;&lt;object type=&quot;3&quot; unique_id=&quot;10061&quot;&gt;&lt;property id=&quot;20148&quot; value=&quot;5&quot;/&gt;&lt;property id=&quot;20300&quot; value=&quot;Slide 59 - &amp;quot;What Does Effective Sponsorship  Look Like? &amp;quot;&quot;/&gt;&lt;property id=&quot;20307&quot; value=&quot;326&quot;/&gt;&lt;/object&gt;&lt;object type=&quot;3&quot; unique_id=&quot;10062&quot;&gt;&lt;property id=&quot;20148&quot; value=&quot;5&quot;/&gt;&lt;property id=&quot;20300&quot; value=&quot;Slide 60&quot;/&gt;&lt;property id=&quot;20307&quot; value=&quot;347&quot;/&gt;&lt;/object&gt;&lt;object type=&quot;3&quot; unique_id=&quot;10063&quot;&gt;&lt;property id=&quot;20148&quot; value=&quot;5&quot;/&gt;&lt;property id=&quot;20300&quot; value=&quot;Slide 61&quot;/&gt;&lt;property id=&quot;20307&quot; value=&quot;320&quot;/&gt;&lt;/object&gt;&lt;/object&gt;&lt;object type=&quot;8&quot; unique_id=&quot;10126&quot;&gt;&lt;/object&gt;&lt;/object&gt;&lt;/database&gt;"/>
  <p:tag name="MMPROD_NEXTUNIQUEID" val="10009"/>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10125</TotalTime>
  <Words>4238</Words>
  <Application>Microsoft Office PowerPoint</Application>
  <PresentationFormat>On-screen Show (4:3)</PresentationFormat>
  <Paragraphs>645</Paragraphs>
  <Slides>53</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ＭＳ Ｐゴシック</vt:lpstr>
      <vt:lpstr>Arial</vt:lpstr>
      <vt:lpstr>Arial MT BoldItalic</vt:lpstr>
      <vt:lpstr>Calibri</vt:lpstr>
      <vt:lpstr>Geneva</vt:lpstr>
      <vt:lpstr>Georgia</vt:lpstr>
      <vt:lpstr>Myriad Pro</vt:lpstr>
      <vt:lpstr>Times New Roman</vt:lpstr>
      <vt:lpstr>Trebuchet MS</vt:lpstr>
      <vt:lpstr>Wingdings</vt:lpstr>
      <vt:lpstr>Wingdings 3</vt:lpstr>
      <vt:lpstr>Zapf Dingbats</vt:lpstr>
      <vt:lpstr>Facet</vt:lpstr>
      <vt:lpstr>PowerPoint Presentation</vt:lpstr>
      <vt:lpstr>PowerPoint Presentation</vt:lpstr>
      <vt:lpstr>PowerPoint Presentation</vt:lpstr>
      <vt:lpstr>PowerPoint Presentation</vt:lpstr>
      <vt:lpstr>PowerPoint Presentation</vt:lpstr>
      <vt:lpstr>Leadership-Profit Chain Truths  </vt:lpstr>
      <vt:lpstr>PowerPoint Presentation</vt:lpstr>
      <vt:lpstr>PowerPoint Presentation</vt:lpstr>
      <vt:lpstr>The Power  of Leadership</vt:lpstr>
      <vt:lpstr>PowerPoint Presentation</vt:lpstr>
      <vt:lpstr>PowerPoint Presentation</vt:lpstr>
      <vt:lpstr>PowerPoint Presentation</vt:lpstr>
      <vt:lpstr>PowerPoint Presentation</vt:lpstr>
      <vt:lpstr>PowerPoint Presentation</vt:lpstr>
      <vt:lpstr>PowerPoint Presentation</vt:lpstr>
      <vt:lpstr>SLII Leaders will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Diagnosing Development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Match? </vt:lpstr>
      <vt:lpstr>With Effective Leadership,  What Economics Are Possible?</vt:lpstr>
      <vt:lpstr>PowerPoint Presentation</vt:lpstr>
      <vt:lpstr>PowerPoint Presentation</vt:lpstr>
      <vt:lpstr>Match versus Mismatch</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your issues?</dc:title>
  <dc:creator>Vicki Halsey</dc:creator>
  <cp:lastModifiedBy>Bob Graham</cp:lastModifiedBy>
  <cp:revision>218</cp:revision>
  <cp:lastPrinted>2013-12-05T22:32:47Z</cp:lastPrinted>
  <dcterms:created xsi:type="dcterms:W3CDTF">2013-10-09T00:38:46Z</dcterms:created>
  <dcterms:modified xsi:type="dcterms:W3CDTF">2016-03-15T16:02:37Z</dcterms:modified>
</cp:coreProperties>
</file>